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33"/>
  </p:notesMasterIdLst>
  <p:sldIdLst>
    <p:sldId id="259" r:id="rId2"/>
    <p:sldId id="260" r:id="rId3"/>
    <p:sldId id="257" r:id="rId4"/>
    <p:sldId id="261" r:id="rId5"/>
    <p:sldId id="262" r:id="rId6"/>
    <p:sldId id="265" r:id="rId7"/>
    <p:sldId id="263" r:id="rId8"/>
    <p:sldId id="268" r:id="rId9"/>
    <p:sldId id="264" r:id="rId10"/>
    <p:sldId id="270" r:id="rId11"/>
    <p:sldId id="266" r:id="rId12"/>
    <p:sldId id="267" r:id="rId13"/>
    <p:sldId id="269" r:id="rId14"/>
    <p:sldId id="271" r:id="rId15"/>
    <p:sldId id="272" r:id="rId16"/>
    <p:sldId id="280" r:id="rId17"/>
    <p:sldId id="287" r:id="rId18"/>
    <p:sldId id="292" r:id="rId19"/>
    <p:sldId id="274" r:id="rId20"/>
    <p:sldId id="279" r:id="rId21"/>
    <p:sldId id="275" r:id="rId22"/>
    <p:sldId id="290" r:id="rId23"/>
    <p:sldId id="291" r:id="rId24"/>
    <p:sldId id="281" r:id="rId25"/>
    <p:sldId id="282" r:id="rId26"/>
    <p:sldId id="283" r:id="rId27"/>
    <p:sldId id="284" r:id="rId28"/>
    <p:sldId id="288" r:id="rId29"/>
    <p:sldId id="289" r:id="rId30"/>
    <p:sldId id="285" r:id="rId31"/>
    <p:sldId id="258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613346-16F3-4608-B47D-F0187088B0AB}" type="doc">
      <dgm:prSet loTypeId="urn:microsoft.com/office/officeart/2005/8/layout/orgChart1" loCatId="hierarchy" qsTypeId="urn:microsoft.com/office/officeart/2005/8/quickstyle/simple3" qsCatId="simple" csTypeId="urn:microsoft.com/office/officeart/2005/8/colors/accent2_2" csCatId="accent2"/>
      <dgm:spPr/>
    </dgm:pt>
    <dgm:pt modelId="{002B5B46-F426-4061-BCD5-7A26588E288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cap="none" normalizeH="0" baseline="0" dirty="0" smtClean="0">
              <a:ln/>
              <a:effectLst/>
              <a:latin typeface="Arial Black" pitchFamily="34" charset="0"/>
            </a:rPr>
            <a:t>Вирусы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dirty="0" smtClean="0">
              <a:ln/>
              <a:effectLst/>
              <a:latin typeface="Arial Black" pitchFamily="34" charset="0"/>
            </a:rPr>
            <a:t>(по составу)</a:t>
          </a:r>
        </a:p>
      </dgm:t>
    </dgm:pt>
    <dgm:pt modelId="{360D5CFF-EE18-4092-AB3F-515BAD9BA693}" type="parTrans" cxnId="{0F773400-6673-4508-A5B8-B792F0A68BAB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28747A7B-492C-4ACA-86AC-222021A7ADA0}" type="sibTrans" cxnId="{0F773400-6673-4508-A5B8-B792F0A68BAB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A0AE25E6-6D2E-4D4B-9E4E-578396329F02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ДНК –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содержащие</a:t>
          </a:r>
          <a:endParaRPr kumimoji="0" lang="ru-RU" sz="1800" b="0" i="0" u="none" strike="noStrike" cap="none" normalizeH="0" baseline="0" dirty="0" smtClean="0">
            <a:ln/>
            <a:effectLst/>
            <a:latin typeface="Arial Black" pitchFamily="34" charset="0"/>
          </a:endParaRPr>
        </a:p>
      </dgm:t>
    </dgm:pt>
    <dgm:pt modelId="{D1D818E8-8134-459A-B610-D5D9C739F584}" type="parTrans" cxnId="{2D43815C-3E81-4713-A6CA-CC9B1E5944E0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9BFCCDC9-3C5C-44EB-ABD5-B85F1885C962}" type="sibTrans" cxnId="{2D43815C-3E81-4713-A6CA-CC9B1E5944E0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99EEBB6C-3D3D-4DCF-AB22-ABE012B6C487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Оспа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герпес</a:t>
          </a:r>
          <a:endParaRPr kumimoji="0" lang="ru-RU" sz="1800" b="0" i="0" u="none" strike="noStrike" cap="none" normalizeH="0" baseline="0" dirty="0" smtClean="0">
            <a:ln/>
            <a:effectLst/>
            <a:latin typeface="Arial Black" pitchFamily="34" charset="0"/>
          </a:endParaRPr>
        </a:p>
      </dgm:t>
    </dgm:pt>
    <dgm:pt modelId="{29B78FD8-D47D-470C-AB77-BE4A55283EF0}" type="parTrans" cxnId="{95EC9A79-E67F-4A5A-AF18-7AD00AF7AACC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4E2D4DF1-F581-478A-B49E-D65679A255DF}" type="sibTrans" cxnId="{95EC9A79-E67F-4A5A-AF18-7AD00AF7AACC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CB75C5CE-4230-441D-84CD-02BDE9F2E69D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РНК –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 содержащие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smtClean="0">
              <a:ln/>
              <a:effectLst/>
              <a:latin typeface="Arial Black" pitchFamily="34" charset="0"/>
            </a:rPr>
            <a:t>ретровирусы</a:t>
          </a:r>
          <a:endParaRPr kumimoji="0" lang="ru-RU" sz="1800" b="0" i="0" u="none" strike="noStrike" cap="none" normalizeH="0" baseline="0" dirty="0" smtClean="0">
            <a:ln/>
            <a:effectLst/>
            <a:latin typeface="Arial Black" pitchFamily="34" charset="0"/>
          </a:endParaRPr>
        </a:p>
      </dgm:t>
    </dgm:pt>
    <dgm:pt modelId="{EEE01765-1358-4A79-81DB-DD0A3AC74297}" type="parTrans" cxnId="{5830AAB4-7270-4A23-9D6D-CA4FB794555A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0144BC3F-F432-443E-A854-ED5D63978747}" type="sibTrans" cxnId="{5830AAB4-7270-4A23-9D6D-CA4FB794555A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3BC81252-A510-49E1-9711-8A170CE245E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dirty="0" smtClean="0">
              <a:ln/>
              <a:effectLst/>
              <a:latin typeface="Arial Black" pitchFamily="34" charset="0"/>
            </a:rPr>
            <a:t>Грипп, краснуха, бешенство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cap="none" normalizeH="0" baseline="0" dirty="0" smtClean="0">
              <a:ln/>
              <a:effectLst/>
              <a:latin typeface="Arial Black" pitchFamily="34" charset="0"/>
            </a:rPr>
            <a:t>ВИЧ, </a:t>
          </a:r>
          <a:r>
            <a:rPr kumimoji="0" lang="ru-RU" sz="1800" b="0" i="0" u="none" strike="noStrike" cap="none" normalizeH="0" baseline="0" dirty="0" err="1" smtClean="0">
              <a:ln/>
              <a:effectLst/>
              <a:latin typeface="Arial Black" pitchFamily="34" charset="0"/>
            </a:rPr>
            <a:t>атипичная</a:t>
          </a:r>
          <a:r>
            <a:rPr kumimoji="0" lang="ru-RU" sz="1800" b="0" i="0" u="none" strike="noStrike" cap="none" normalizeH="0" baseline="0" dirty="0" smtClean="0">
              <a:ln/>
              <a:effectLst/>
              <a:latin typeface="Arial Black" pitchFamily="34" charset="0"/>
            </a:rPr>
            <a:t> пневмония</a:t>
          </a:r>
        </a:p>
      </dgm:t>
    </dgm:pt>
    <dgm:pt modelId="{680796E5-1549-42D2-8D2D-BB3D6256BB7C}" type="parTrans" cxnId="{DC87C528-120C-4707-B0D5-F5A93794F32F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AE41DE60-E14F-43FC-A643-E5976D84E013}" type="sibTrans" cxnId="{DC87C528-120C-4707-B0D5-F5A93794F32F}">
      <dgm:prSet/>
      <dgm:spPr/>
      <dgm:t>
        <a:bodyPr/>
        <a:lstStyle/>
        <a:p>
          <a:endParaRPr lang="ru-RU" sz="1800">
            <a:solidFill>
              <a:srgbClr val="002060"/>
            </a:solidFill>
            <a:latin typeface="Arial Black" pitchFamily="34" charset="0"/>
          </a:endParaRPr>
        </a:p>
      </dgm:t>
    </dgm:pt>
    <dgm:pt modelId="{D769EDCE-696E-4945-99E2-24EA6587E27C}" type="pres">
      <dgm:prSet presAssocID="{8F613346-16F3-4608-B47D-F0187088B0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D1ABDED-B842-4AF4-ADD6-FED45F31596A}" type="pres">
      <dgm:prSet presAssocID="{002B5B46-F426-4061-BCD5-7A26588E2886}" presName="hierRoot1" presStyleCnt="0">
        <dgm:presLayoutVars>
          <dgm:hierBranch/>
        </dgm:presLayoutVars>
      </dgm:prSet>
      <dgm:spPr/>
    </dgm:pt>
    <dgm:pt modelId="{F7FD5985-EA14-4608-A279-6C79C0293E77}" type="pres">
      <dgm:prSet presAssocID="{002B5B46-F426-4061-BCD5-7A26588E2886}" presName="rootComposite1" presStyleCnt="0"/>
      <dgm:spPr/>
    </dgm:pt>
    <dgm:pt modelId="{C80D133E-D51B-4036-8457-7A2E34FFE23C}" type="pres">
      <dgm:prSet presAssocID="{002B5B46-F426-4061-BCD5-7A26588E2886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AA87B5-912D-43F7-9C2B-E3638F764E2D}" type="pres">
      <dgm:prSet presAssocID="{002B5B46-F426-4061-BCD5-7A26588E288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FE44488-7F66-41B0-861C-60FB33725884}" type="pres">
      <dgm:prSet presAssocID="{002B5B46-F426-4061-BCD5-7A26588E2886}" presName="hierChild2" presStyleCnt="0"/>
      <dgm:spPr/>
    </dgm:pt>
    <dgm:pt modelId="{C8D88882-6EC9-4B7E-829D-CBA61108C3C6}" type="pres">
      <dgm:prSet presAssocID="{D1D818E8-8134-459A-B610-D5D9C739F584}" presName="Name35" presStyleLbl="parChTrans1D2" presStyleIdx="0" presStyleCnt="2"/>
      <dgm:spPr/>
      <dgm:t>
        <a:bodyPr/>
        <a:lstStyle/>
        <a:p>
          <a:endParaRPr lang="ru-RU"/>
        </a:p>
      </dgm:t>
    </dgm:pt>
    <dgm:pt modelId="{D78D5639-C392-48EA-B424-2B5E0FD19EBD}" type="pres">
      <dgm:prSet presAssocID="{A0AE25E6-6D2E-4D4B-9E4E-578396329F02}" presName="hierRoot2" presStyleCnt="0">
        <dgm:presLayoutVars>
          <dgm:hierBranch/>
        </dgm:presLayoutVars>
      </dgm:prSet>
      <dgm:spPr/>
    </dgm:pt>
    <dgm:pt modelId="{AF91B11C-430D-4263-8E46-859894011317}" type="pres">
      <dgm:prSet presAssocID="{A0AE25E6-6D2E-4D4B-9E4E-578396329F02}" presName="rootComposite" presStyleCnt="0"/>
      <dgm:spPr/>
    </dgm:pt>
    <dgm:pt modelId="{B5D04604-25A6-4CA0-A782-B13747FAA9A3}" type="pres">
      <dgm:prSet presAssocID="{A0AE25E6-6D2E-4D4B-9E4E-578396329F02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AC72D4-F746-4650-BFCB-8FA98186DB7F}" type="pres">
      <dgm:prSet presAssocID="{A0AE25E6-6D2E-4D4B-9E4E-578396329F02}" presName="rootConnector" presStyleLbl="node2" presStyleIdx="0" presStyleCnt="2"/>
      <dgm:spPr/>
      <dgm:t>
        <a:bodyPr/>
        <a:lstStyle/>
        <a:p>
          <a:endParaRPr lang="ru-RU"/>
        </a:p>
      </dgm:t>
    </dgm:pt>
    <dgm:pt modelId="{4B3B93F4-2123-4FEB-8B1B-F9AA5B26A5A8}" type="pres">
      <dgm:prSet presAssocID="{A0AE25E6-6D2E-4D4B-9E4E-578396329F02}" presName="hierChild4" presStyleCnt="0"/>
      <dgm:spPr/>
    </dgm:pt>
    <dgm:pt modelId="{EC96C5CA-A462-4F60-B1C9-C57DAD5D8409}" type="pres">
      <dgm:prSet presAssocID="{29B78FD8-D47D-470C-AB77-BE4A55283EF0}" presName="Name35" presStyleLbl="parChTrans1D3" presStyleIdx="0" presStyleCnt="2"/>
      <dgm:spPr/>
      <dgm:t>
        <a:bodyPr/>
        <a:lstStyle/>
        <a:p>
          <a:endParaRPr lang="ru-RU"/>
        </a:p>
      </dgm:t>
    </dgm:pt>
    <dgm:pt modelId="{4BFFFC81-7006-4988-89C2-1FDC12DA2A80}" type="pres">
      <dgm:prSet presAssocID="{99EEBB6C-3D3D-4DCF-AB22-ABE012B6C487}" presName="hierRoot2" presStyleCnt="0">
        <dgm:presLayoutVars>
          <dgm:hierBranch val="r"/>
        </dgm:presLayoutVars>
      </dgm:prSet>
      <dgm:spPr/>
    </dgm:pt>
    <dgm:pt modelId="{3443FC86-AB2F-4C50-A8C0-8BEC411CE7B2}" type="pres">
      <dgm:prSet presAssocID="{99EEBB6C-3D3D-4DCF-AB22-ABE012B6C487}" presName="rootComposite" presStyleCnt="0"/>
      <dgm:spPr/>
    </dgm:pt>
    <dgm:pt modelId="{8921D7B6-402B-4B73-9F1B-AAA374DCC48C}" type="pres">
      <dgm:prSet presAssocID="{99EEBB6C-3D3D-4DCF-AB22-ABE012B6C487}" presName="rootText" presStyleLbl="node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1982D3-9C1A-430F-B038-F840A7A4C168}" type="pres">
      <dgm:prSet presAssocID="{99EEBB6C-3D3D-4DCF-AB22-ABE012B6C487}" presName="rootConnector" presStyleLbl="node3" presStyleIdx="0" presStyleCnt="2"/>
      <dgm:spPr/>
      <dgm:t>
        <a:bodyPr/>
        <a:lstStyle/>
        <a:p>
          <a:endParaRPr lang="ru-RU"/>
        </a:p>
      </dgm:t>
    </dgm:pt>
    <dgm:pt modelId="{EAB23DB8-322B-45F8-B23E-0708A24B0C7C}" type="pres">
      <dgm:prSet presAssocID="{99EEBB6C-3D3D-4DCF-AB22-ABE012B6C487}" presName="hierChild4" presStyleCnt="0"/>
      <dgm:spPr/>
    </dgm:pt>
    <dgm:pt modelId="{5373EFF0-8C27-46ED-B1C6-EDEC461043F1}" type="pres">
      <dgm:prSet presAssocID="{99EEBB6C-3D3D-4DCF-AB22-ABE012B6C487}" presName="hierChild5" presStyleCnt="0"/>
      <dgm:spPr/>
    </dgm:pt>
    <dgm:pt modelId="{D04DBB6B-5CA4-46AD-AC37-07FEC8675A24}" type="pres">
      <dgm:prSet presAssocID="{A0AE25E6-6D2E-4D4B-9E4E-578396329F02}" presName="hierChild5" presStyleCnt="0"/>
      <dgm:spPr/>
    </dgm:pt>
    <dgm:pt modelId="{B2DF0D8D-986C-4414-8EE3-0DCFBDBCF961}" type="pres">
      <dgm:prSet presAssocID="{EEE01765-1358-4A79-81DB-DD0A3AC74297}" presName="Name35" presStyleLbl="parChTrans1D2" presStyleIdx="1" presStyleCnt="2"/>
      <dgm:spPr/>
      <dgm:t>
        <a:bodyPr/>
        <a:lstStyle/>
        <a:p>
          <a:endParaRPr lang="ru-RU"/>
        </a:p>
      </dgm:t>
    </dgm:pt>
    <dgm:pt modelId="{5180C2CE-A469-467B-87FA-42E713C4FCF5}" type="pres">
      <dgm:prSet presAssocID="{CB75C5CE-4230-441D-84CD-02BDE9F2E69D}" presName="hierRoot2" presStyleCnt="0">
        <dgm:presLayoutVars>
          <dgm:hierBranch/>
        </dgm:presLayoutVars>
      </dgm:prSet>
      <dgm:spPr/>
    </dgm:pt>
    <dgm:pt modelId="{B293A64D-EFFE-4CD1-9692-EDD20F3EF529}" type="pres">
      <dgm:prSet presAssocID="{CB75C5CE-4230-441D-84CD-02BDE9F2E69D}" presName="rootComposite" presStyleCnt="0"/>
      <dgm:spPr/>
    </dgm:pt>
    <dgm:pt modelId="{6C8C8A18-34F9-4E47-A701-A7FDABE014DC}" type="pres">
      <dgm:prSet presAssocID="{CB75C5CE-4230-441D-84CD-02BDE9F2E69D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194FF8-7630-434F-918A-9BDFA333424B}" type="pres">
      <dgm:prSet presAssocID="{CB75C5CE-4230-441D-84CD-02BDE9F2E69D}" presName="rootConnector" presStyleLbl="node2" presStyleIdx="1" presStyleCnt="2"/>
      <dgm:spPr/>
      <dgm:t>
        <a:bodyPr/>
        <a:lstStyle/>
        <a:p>
          <a:endParaRPr lang="ru-RU"/>
        </a:p>
      </dgm:t>
    </dgm:pt>
    <dgm:pt modelId="{656963B3-F8BB-4B5B-A5FE-FA0DA1522C0B}" type="pres">
      <dgm:prSet presAssocID="{CB75C5CE-4230-441D-84CD-02BDE9F2E69D}" presName="hierChild4" presStyleCnt="0"/>
      <dgm:spPr/>
    </dgm:pt>
    <dgm:pt modelId="{4F26590E-79A3-4CC9-B475-8D67B2A49987}" type="pres">
      <dgm:prSet presAssocID="{680796E5-1549-42D2-8D2D-BB3D6256BB7C}" presName="Name35" presStyleLbl="parChTrans1D3" presStyleIdx="1" presStyleCnt="2"/>
      <dgm:spPr/>
      <dgm:t>
        <a:bodyPr/>
        <a:lstStyle/>
        <a:p>
          <a:endParaRPr lang="ru-RU"/>
        </a:p>
      </dgm:t>
    </dgm:pt>
    <dgm:pt modelId="{1F96DAC9-996E-4538-A31A-CEA0F0C27833}" type="pres">
      <dgm:prSet presAssocID="{3BC81252-A510-49E1-9711-8A170CE245E3}" presName="hierRoot2" presStyleCnt="0">
        <dgm:presLayoutVars>
          <dgm:hierBranch val="r"/>
        </dgm:presLayoutVars>
      </dgm:prSet>
      <dgm:spPr/>
    </dgm:pt>
    <dgm:pt modelId="{82F06311-20BB-4B45-8C03-9535C53025B9}" type="pres">
      <dgm:prSet presAssocID="{3BC81252-A510-49E1-9711-8A170CE245E3}" presName="rootComposite" presStyleCnt="0"/>
      <dgm:spPr/>
    </dgm:pt>
    <dgm:pt modelId="{B70B9B2F-FFEC-4442-BAE3-7C68ED21D335}" type="pres">
      <dgm:prSet presAssocID="{3BC81252-A510-49E1-9711-8A170CE245E3}" presName="rootText" presStyleLbl="node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DDFA2A-6A94-44AF-9600-29806605BE88}" type="pres">
      <dgm:prSet presAssocID="{3BC81252-A510-49E1-9711-8A170CE245E3}" presName="rootConnector" presStyleLbl="node3" presStyleIdx="1" presStyleCnt="2"/>
      <dgm:spPr/>
      <dgm:t>
        <a:bodyPr/>
        <a:lstStyle/>
        <a:p>
          <a:endParaRPr lang="ru-RU"/>
        </a:p>
      </dgm:t>
    </dgm:pt>
    <dgm:pt modelId="{71DFB440-D988-4CD6-9FEE-2F4BE521842B}" type="pres">
      <dgm:prSet presAssocID="{3BC81252-A510-49E1-9711-8A170CE245E3}" presName="hierChild4" presStyleCnt="0"/>
      <dgm:spPr/>
    </dgm:pt>
    <dgm:pt modelId="{D64AB942-D7D5-4C4A-AD47-2D33E5C64BD0}" type="pres">
      <dgm:prSet presAssocID="{3BC81252-A510-49E1-9711-8A170CE245E3}" presName="hierChild5" presStyleCnt="0"/>
      <dgm:spPr/>
    </dgm:pt>
    <dgm:pt modelId="{C75DADA3-BDE3-4446-9074-3BB55F711902}" type="pres">
      <dgm:prSet presAssocID="{CB75C5CE-4230-441D-84CD-02BDE9F2E69D}" presName="hierChild5" presStyleCnt="0"/>
      <dgm:spPr/>
    </dgm:pt>
    <dgm:pt modelId="{51A9E3B8-36BA-42D1-BEFE-025CEB29357A}" type="pres">
      <dgm:prSet presAssocID="{002B5B46-F426-4061-BCD5-7A26588E2886}" presName="hierChild3" presStyleCnt="0"/>
      <dgm:spPr/>
    </dgm:pt>
  </dgm:ptLst>
  <dgm:cxnLst>
    <dgm:cxn modelId="{4D20A009-499C-423F-9D2B-E9F9A8040565}" type="presOf" srcId="{002B5B46-F426-4061-BCD5-7A26588E2886}" destId="{B5AA87B5-912D-43F7-9C2B-E3638F764E2D}" srcOrd="1" destOrd="0" presId="urn:microsoft.com/office/officeart/2005/8/layout/orgChart1"/>
    <dgm:cxn modelId="{78FD5690-67F3-4016-AB7B-930D3BD8F18E}" type="presOf" srcId="{99EEBB6C-3D3D-4DCF-AB22-ABE012B6C487}" destId="{B51982D3-9C1A-430F-B038-F840A7A4C168}" srcOrd="1" destOrd="0" presId="urn:microsoft.com/office/officeart/2005/8/layout/orgChart1"/>
    <dgm:cxn modelId="{C4891489-790F-4684-A65B-E7C3313AA046}" type="presOf" srcId="{A0AE25E6-6D2E-4D4B-9E4E-578396329F02}" destId="{98AC72D4-F746-4650-BFCB-8FA98186DB7F}" srcOrd="1" destOrd="0" presId="urn:microsoft.com/office/officeart/2005/8/layout/orgChart1"/>
    <dgm:cxn modelId="{DC87C528-120C-4707-B0D5-F5A93794F32F}" srcId="{CB75C5CE-4230-441D-84CD-02BDE9F2E69D}" destId="{3BC81252-A510-49E1-9711-8A170CE245E3}" srcOrd="0" destOrd="0" parTransId="{680796E5-1549-42D2-8D2D-BB3D6256BB7C}" sibTransId="{AE41DE60-E14F-43FC-A643-E5976D84E013}"/>
    <dgm:cxn modelId="{2D43815C-3E81-4713-A6CA-CC9B1E5944E0}" srcId="{002B5B46-F426-4061-BCD5-7A26588E2886}" destId="{A0AE25E6-6D2E-4D4B-9E4E-578396329F02}" srcOrd="0" destOrd="0" parTransId="{D1D818E8-8134-459A-B610-D5D9C739F584}" sibTransId="{9BFCCDC9-3C5C-44EB-ABD5-B85F1885C962}"/>
    <dgm:cxn modelId="{C829DDA0-BDCD-4FD5-993E-5C9CDDE080BD}" type="presOf" srcId="{99EEBB6C-3D3D-4DCF-AB22-ABE012B6C487}" destId="{8921D7B6-402B-4B73-9F1B-AAA374DCC48C}" srcOrd="0" destOrd="0" presId="urn:microsoft.com/office/officeart/2005/8/layout/orgChart1"/>
    <dgm:cxn modelId="{B573106A-22D0-429D-B0B9-92DD0F6BA449}" type="presOf" srcId="{002B5B46-F426-4061-BCD5-7A26588E2886}" destId="{C80D133E-D51B-4036-8457-7A2E34FFE23C}" srcOrd="0" destOrd="0" presId="urn:microsoft.com/office/officeart/2005/8/layout/orgChart1"/>
    <dgm:cxn modelId="{77AD062D-1BDE-4190-9C6D-A77AE824C10B}" type="presOf" srcId="{680796E5-1549-42D2-8D2D-BB3D6256BB7C}" destId="{4F26590E-79A3-4CC9-B475-8D67B2A49987}" srcOrd="0" destOrd="0" presId="urn:microsoft.com/office/officeart/2005/8/layout/orgChart1"/>
    <dgm:cxn modelId="{5830AAB4-7270-4A23-9D6D-CA4FB794555A}" srcId="{002B5B46-F426-4061-BCD5-7A26588E2886}" destId="{CB75C5CE-4230-441D-84CD-02BDE9F2E69D}" srcOrd="1" destOrd="0" parTransId="{EEE01765-1358-4A79-81DB-DD0A3AC74297}" sibTransId="{0144BC3F-F432-443E-A854-ED5D63978747}"/>
    <dgm:cxn modelId="{0F773400-6673-4508-A5B8-B792F0A68BAB}" srcId="{8F613346-16F3-4608-B47D-F0187088B0AB}" destId="{002B5B46-F426-4061-BCD5-7A26588E2886}" srcOrd="0" destOrd="0" parTransId="{360D5CFF-EE18-4092-AB3F-515BAD9BA693}" sibTransId="{28747A7B-492C-4ACA-86AC-222021A7ADA0}"/>
    <dgm:cxn modelId="{991D703D-7020-457C-AA92-99C346FCFC7E}" type="presOf" srcId="{EEE01765-1358-4A79-81DB-DD0A3AC74297}" destId="{B2DF0D8D-986C-4414-8EE3-0DCFBDBCF961}" srcOrd="0" destOrd="0" presId="urn:microsoft.com/office/officeart/2005/8/layout/orgChart1"/>
    <dgm:cxn modelId="{CDFCFB90-B4D9-41C0-BC59-CA06A2E6C2CC}" type="presOf" srcId="{A0AE25E6-6D2E-4D4B-9E4E-578396329F02}" destId="{B5D04604-25A6-4CA0-A782-B13747FAA9A3}" srcOrd="0" destOrd="0" presId="urn:microsoft.com/office/officeart/2005/8/layout/orgChart1"/>
    <dgm:cxn modelId="{0BC453F4-C22F-4DAE-B5FB-D0914830096F}" type="presOf" srcId="{CB75C5CE-4230-441D-84CD-02BDE9F2E69D}" destId="{6C8C8A18-34F9-4E47-A701-A7FDABE014DC}" srcOrd="0" destOrd="0" presId="urn:microsoft.com/office/officeart/2005/8/layout/orgChart1"/>
    <dgm:cxn modelId="{95EC9A79-E67F-4A5A-AF18-7AD00AF7AACC}" srcId="{A0AE25E6-6D2E-4D4B-9E4E-578396329F02}" destId="{99EEBB6C-3D3D-4DCF-AB22-ABE012B6C487}" srcOrd="0" destOrd="0" parTransId="{29B78FD8-D47D-470C-AB77-BE4A55283EF0}" sibTransId="{4E2D4DF1-F581-478A-B49E-D65679A255DF}"/>
    <dgm:cxn modelId="{89A0DC03-6EF7-4FC1-847D-69B2691B7A89}" type="presOf" srcId="{D1D818E8-8134-459A-B610-D5D9C739F584}" destId="{C8D88882-6EC9-4B7E-829D-CBA61108C3C6}" srcOrd="0" destOrd="0" presId="urn:microsoft.com/office/officeart/2005/8/layout/orgChart1"/>
    <dgm:cxn modelId="{D7B1482C-7D10-4614-8571-6F55C25B37CE}" type="presOf" srcId="{8F613346-16F3-4608-B47D-F0187088B0AB}" destId="{D769EDCE-696E-4945-99E2-24EA6587E27C}" srcOrd="0" destOrd="0" presId="urn:microsoft.com/office/officeart/2005/8/layout/orgChart1"/>
    <dgm:cxn modelId="{E9BA74BD-3AF2-43C0-BBE4-9F909E82C6D1}" type="presOf" srcId="{29B78FD8-D47D-470C-AB77-BE4A55283EF0}" destId="{EC96C5CA-A462-4F60-B1C9-C57DAD5D8409}" srcOrd="0" destOrd="0" presId="urn:microsoft.com/office/officeart/2005/8/layout/orgChart1"/>
    <dgm:cxn modelId="{BE6222C0-740A-4046-9BCA-50B3D0789105}" type="presOf" srcId="{CB75C5CE-4230-441D-84CD-02BDE9F2E69D}" destId="{87194FF8-7630-434F-918A-9BDFA333424B}" srcOrd="1" destOrd="0" presId="urn:microsoft.com/office/officeart/2005/8/layout/orgChart1"/>
    <dgm:cxn modelId="{8329426D-593D-4973-BBEB-FAD38BD816EB}" type="presOf" srcId="{3BC81252-A510-49E1-9711-8A170CE245E3}" destId="{B70B9B2F-FFEC-4442-BAE3-7C68ED21D335}" srcOrd="0" destOrd="0" presId="urn:microsoft.com/office/officeart/2005/8/layout/orgChart1"/>
    <dgm:cxn modelId="{422C2D49-21FB-4369-8D2E-D3FE8A8804EA}" type="presOf" srcId="{3BC81252-A510-49E1-9711-8A170CE245E3}" destId="{BEDDFA2A-6A94-44AF-9600-29806605BE88}" srcOrd="1" destOrd="0" presId="urn:microsoft.com/office/officeart/2005/8/layout/orgChart1"/>
    <dgm:cxn modelId="{DB42E56D-41CB-4164-B238-FD0CB8249B26}" type="presParOf" srcId="{D769EDCE-696E-4945-99E2-24EA6587E27C}" destId="{7D1ABDED-B842-4AF4-ADD6-FED45F31596A}" srcOrd="0" destOrd="0" presId="urn:microsoft.com/office/officeart/2005/8/layout/orgChart1"/>
    <dgm:cxn modelId="{8FDF4047-5E80-4364-84C2-B178BAA12A97}" type="presParOf" srcId="{7D1ABDED-B842-4AF4-ADD6-FED45F31596A}" destId="{F7FD5985-EA14-4608-A279-6C79C0293E77}" srcOrd="0" destOrd="0" presId="urn:microsoft.com/office/officeart/2005/8/layout/orgChart1"/>
    <dgm:cxn modelId="{505E86A3-2076-4A16-A1EB-DAA337C4C261}" type="presParOf" srcId="{F7FD5985-EA14-4608-A279-6C79C0293E77}" destId="{C80D133E-D51B-4036-8457-7A2E34FFE23C}" srcOrd="0" destOrd="0" presId="urn:microsoft.com/office/officeart/2005/8/layout/orgChart1"/>
    <dgm:cxn modelId="{5909004B-1B22-4435-B3A7-10D4D9622EEE}" type="presParOf" srcId="{F7FD5985-EA14-4608-A279-6C79C0293E77}" destId="{B5AA87B5-912D-43F7-9C2B-E3638F764E2D}" srcOrd="1" destOrd="0" presId="urn:microsoft.com/office/officeart/2005/8/layout/orgChart1"/>
    <dgm:cxn modelId="{1EF817FA-43CE-4170-86F1-A1024681D2C1}" type="presParOf" srcId="{7D1ABDED-B842-4AF4-ADD6-FED45F31596A}" destId="{CFE44488-7F66-41B0-861C-60FB33725884}" srcOrd="1" destOrd="0" presId="urn:microsoft.com/office/officeart/2005/8/layout/orgChart1"/>
    <dgm:cxn modelId="{9F0631D6-F6AA-40A0-AB24-E9F0A5A2AFF8}" type="presParOf" srcId="{CFE44488-7F66-41B0-861C-60FB33725884}" destId="{C8D88882-6EC9-4B7E-829D-CBA61108C3C6}" srcOrd="0" destOrd="0" presId="urn:microsoft.com/office/officeart/2005/8/layout/orgChart1"/>
    <dgm:cxn modelId="{1A6A444B-D1BF-4FB9-98CF-DF096282644A}" type="presParOf" srcId="{CFE44488-7F66-41B0-861C-60FB33725884}" destId="{D78D5639-C392-48EA-B424-2B5E0FD19EBD}" srcOrd="1" destOrd="0" presId="urn:microsoft.com/office/officeart/2005/8/layout/orgChart1"/>
    <dgm:cxn modelId="{36CEA2F6-7728-4061-823C-D6D8A5D2FA3A}" type="presParOf" srcId="{D78D5639-C392-48EA-B424-2B5E0FD19EBD}" destId="{AF91B11C-430D-4263-8E46-859894011317}" srcOrd="0" destOrd="0" presId="urn:microsoft.com/office/officeart/2005/8/layout/orgChart1"/>
    <dgm:cxn modelId="{0CE94F51-293B-4779-8B13-76A9D21794DB}" type="presParOf" srcId="{AF91B11C-430D-4263-8E46-859894011317}" destId="{B5D04604-25A6-4CA0-A782-B13747FAA9A3}" srcOrd="0" destOrd="0" presId="urn:microsoft.com/office/officeart/2005/8/layout/orgChart1"/>
    <dgm:cxn modelId="{779B99ED-4844-4DC7-B6B8-30538266F807}" type="presParOf" srcId="{AF91B11C-430D-4263-8E46-859894011317}" destId="{98AC72D4-F746-4650-BFCB-8FA98186DB7F}" srcOrd="1" destOrd="0" presId="urn:microsoft.com/office/officeart/2005/8/layout/orgChart1"/>
    <dgm:cxn modelId="{BFF988ED-745D-490F-B106-F448BD0AB908}" type="presParOf" srcId="{D78D5639-C392-48EA-B424-2B5E0FD19EBD}" destId="{4B3B93F4-2123-4FEB-8B1B-F9AA5B26A5A8}" srcOrd="1" destOrd="0" presId="urn:microsoft.com/office/officeart/2005/8/layout/orgChart1"/>
    <dgm:cxn modelId="{61C8930E-83F9-45EE-A58B-98038AD1573C}" type="presParOf" srcId="{4B3B93F4-2123-4FEB-8B1B-F9AA5B26A5A8}" destId="{EC96C5CA-A462-4F60-B1C9-C57DAD5D8409}" srcOrd="0" destOrd="0" presId="urn:microsoft.com/office/officeart/2005/8/layout/orgChart1"/>
    <dgm:cxn modelId="{8368367F-C3CE-4786-BC5E-7C378AA99568}" type="presParOf" srcId="{4B3B93F4-2123-4FEB-8B1B-F9AA5B26A5A8}" destId="{4BFFFC81-7006-4988-89C2-1FDC12DA2A80}" srcOrd="1" destOrd="0" presId="urn:microsoft.com/office/officeart/2005/8/layout/orgChart1"/>
    <dgm:cxn modelId="{60705B26-7B48-4A54-9514-E9ADC409652B}" type="presParOf" srcId="{4BFFFC81-7006-4988-89C2-1FDC12DA2A80}" destId="{3443FC86-AB2F-4C50-A8C0-8BEC411CE7B2}" srcOrd="0" destOrd="0" presId="urn:microsoft.com/office/officeart/2005/8/layout/orgChart1"/>
    <dgm:cxn modelId="{5C58ABF1-F347-4BE6-AEF3-C3ADB14863A4}" type="presParOf" srcId="{3443FC86-AB2F-4C50-A8C0-8BEC411CE7B2}" destId="{8921D7B6-402B-4B73-9F1B-AAA374DCC48C}" srcOrd="0" destOrd="0" presId="urn:microsoft.com/office/officeart/2005/8/layout/orgChart1"/>
    <dgm:cxn modelId="{1722B0F8-67C6-4D20-B436-CDFF3ED0914F}" type="presParOf" srcId="{3443FC86-AB2F-4C50-A8C0-8BEC411CE7B2}" destId="{B51982D3-9C1A-430F-B038-F840A7A4C168}" srcOrd="1" destOrd="0" presId="urn:microsoft.com/office/officeart/2005/8/layout/orgChart1"/>
    <dgm:cxn modelId="{50154972-BEEE-4E62-8D41-338E9D9FC128}" type="presParOf" srcId="{4BFFFC81-7006-4988-89C2-1FDC12DA2A80}" destId="{EAB23DB8-322B-45F8-B23E-0708A24B0C7C}" srcOrd="1" destOrd="0" presId="urn:microsoft.com/office/officeart/2005/8/layout/orgChart1"/>
    <dgm:cxn modelId="{D25DCCBB-5B75-450C-A757-09250343F241}" type="presParOf" srcId="{4BFFFC81-7006-4988-89C2-1FDC12DA2A80}" destId="{5373EFF0-8C27-46ED-B1C6-EDEC461043F1}" srcOrd="2" destOrd="0" presId="urn:microsoft.com/office/officeart/2005/8/layout/orgChart1"/>
    <dgm:cxn modelId="{940EBD1E-9E99-4BD2-B6EC-AFE4CAA55DF5}" type="presParOf" srcId="{D78D5639-C392-48EA-B424-2B5E0FD19EBD}" destId="{D04DBB6B-5CA4-46AD-AC37-07FEC8675A24}" srcOrd="2" destOrd="0" presId="urn:microsoft.com/office/officeart/2005/8/layout/orgChart1"/>
    <dgm:cxn modelId="{258B2060-1A32-4820-98FA-ABEA5317535B}" type="presParOf" srcId="{CFE44488-7F66-41B0-861C-60FB33725884}" destId="{B2DF0D8D-986C-4414-8EE3-0DCFBDBCF961}" srcOrd="2" destOrd="0" presId="urn:microsoft.com/office/officeart/2005/8/layout/orgChart1"/>
    <dgm:cxn modelId="{44FD925C-6B41-4354-81AB-FDE763ED8B5A}" type="presParOf" srcId="{CFE44488-7F66-41B0-861C-60FB33725884}" destId="{5180C2CE-A469-467B-87FA-42E713C4FCF5}" srcOrd="3" destOrd="0" presId="urn:microsoft.com/office/officeart/2005/8/layout/orgChart1"/>
    <dgm:cxn modelId="{48CD61C4-B5A5-40AC-9836-F3ED98DEE8F0}" type="presParOf" srcId="{5180C2CE-A469-467B-87FA-42E713C4FCF5}" destId="{B293A64D-EFFE-4CD1-9692-EDD20F3EF529}" srcOrd="0" destOrd="0" presId="urn:microsoft.com/office/officeart/2005/8/layout/orgChart1"/>
    <dgm:cxn modelId="{B42EEE8D-8ACB-4565-A16B-7CA59312F277}" type="presParOf" srcId="{B293A64D-EFFE-4CD1-9692-EDD20F3EF529}" destId="{6C8C8A18-34F9-4E47-A701-A7FDABE014DC}" srcOrd="0" destOrd="0" presId="urn:microsoft.com/office/officeart/2005/8/layout/orgChart1"/>
    <dgm:cxn modelId="{702B044C-9099-46FD-A5F1-CB93DE085F86}" type="presParOf" srcId="{B293A64D-EFFE-4CD1-9692-EDD20F3EF529}" destId="{87194FF8-7630-434F-918A-9BDFA333424B}" srcOrd="1" destOrd="0" presId="urn:microsoft.com/office/officeart/2005/8/layout/orgChart1"/>
    <dgm:cxn modelId="{0CD99145-462C-4286-93DF-41F208B0C18B}" type="presParOf" srcId="{5180C2CE-A469-467B-87FA-42E713C4FCF5}" destId="{656963B3-F8BB-4B5B-A5FE-FA0DA1522C0B}" srcOrd="1" destOrd="0" presId="urn:microsoft.com/office/officeart/2005/8/layout/orgChart1"/>
    <dgm:cxn modelId="{7C078706-F823-479A-AC1D-1E23E43030BB}" type="presParOf" srcId="{656963B3-F8BB-4B5B-A5FE-FA0DA1522C0B}" destId="{4F26590E-79A3-4CC9-B475-8D67B2A49987}" srcOrd="0" destOrd="0" presId="urn:microsoft.com/office/officeart/2005/8/layout/orgChart1"/>
    <dgm:cxn modelId="{D66F8599-2AB4-45C5-86CB-50ECD7B95875}" type="presParOf" srcId="{656963B3-F8BB-4B5B-A5FE-FA0DA1522C0B}" destId="{1F96DAC9-996E-4538-A31A-CEA0F0C27833}" srcOrd="1" destOrd="0" presId="urn:microsoft.com/office/officeart/2005/8/layout/orgChart1"/>
    <dgm:cxn modelId="{DD54E581-6CE8-4540-991B-A866EEF65452}" type="presParOf" srcId="{1F96DAC9-996E-4538-A31A-CEA0F0C27833}" destId="{82F06311-20BB-4B45-8C03-9535C53025B9}" srcOrd="0" destOrd="0" presId="urn:microsoft.com/office/officeart/2005/8/layout/orgChart1"/>
    <dgm:cxn modelId="{84D69D9F-1CB9-4386-94D0-5E767608F3D3}" type="presParOf" srcId="{82F06311-20BB-4B45-8C03-9535C53025B9}" destId="{B70B9B2F-FFEC-4442-BAE3-7C68ED21D335}" srcOrd="0" destOrd="0" presId="urn:microsoft.com/office/officeart/2005/8/layout/orgChart1"/>
    <dgm:cxn modelId="{51A70C07-D88F-4517-A71C-31A144363FFC}" type="presParOf" srcId="{82F06311-20BB-4B45-8C03-9535C53025B9}" destId="{BEDDFA2A-6A94-44AF-9600-29806605BE88}" srcOrd="1" destOrd="0" presId="urn:microsoft.com/office/officeart/2005/8/layout/orgChart1"/>
    <dgm:cxn modelId="{F949CC8B-37A9-4858-9D79-4149A1879E91}" type="presParOf" srcId="{1F96DAC9-996E-4538-A31A-CEA0F0C27833}" destId="{71DFB440-D988-4CD6-9FEE-2F4BE521842B}" srcOrd="1" destOrd="0" presId="urn:microsoft.com/office/officeart/2005/8/layout/orgChart1"/>
    <dgm:cxn modelId="{EFE7D9A9-5B86-43B7-A363-B45DD594E01B}" type="presParOf" srcId="{1F96DAC9-996E-4538-A31A-CEA0F0C27833}" destId="{D64AB942-D7D5-4C4A-AD47-2D33E5C64BD0}" srcOrd="2" destOrd="0" presId="urn:microsoft.com/office/officeart/2005/8/layout/orgChart1"/>
    <dgm:cxn modelId="{FDA844A6-1A64-44D2-BC1F-F29F26109D1B}" type="presParOf" srcId="{5180C2CE-A469-467B-87FA-42E713C4FCF5}" destId="{C75DADA3-BDE3-4446-9074-3BB55F711902}" srcOrd="2" destOrd="0" presId="urn:microsoft.com/office/officeart/2005/8/layout/orgChart1"/>
    <dgm:cxn modelId="{8C45214E-9B00-4A35-A396-F71776CEE6EC}" type="presParOf" srcId="{7D1ABDED-B842-4AF4-ADD6-FED45F31596A}" destId="{51A9E3B8-36BA-42D1-BEFE-025CEB29357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26590E-79A3-4CC9-B475-8D67B2A49987}">
      <dsp:nvSpPr>
        <dsp:cNvPr id="0" name=""/>
        <dsp:cNvSpPr/>
      </dsp:nvSpPr>
      <dsp:spPr>
        <a:xfrm>
          <a:off x="4523752" y="2925833"/>
          <a:ext cx="91440" cy="507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44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DF0D8D-986C-4414-8EE3-0DCFBDBCF961}">
      <dsp:nvSpPr>
        <dsp:cNvPr id="0" name=""/>
        <dsp:cNvSpPr/>
      </dsp:nvSpPr>
      <dsp:spPr>
        <a:xfrm>
          <a:off x="3107552" y="1210193"/>
          <a:ext cx="1461919" cy="50744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721"/>
              </a:lnTo>
              <a:lnTo>
                <a:pt x="1461919" y="253721"/>
              </a:lnTo>
              <a:lnTo>
                <a:pt x="1461919" y="50744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96C5CA-A462-4F60-B1C9-C57DAD5D8409}">
      <dsp:nvSpPr>
        <dsp:cNvPr id="0" name=""/>
        <dsp:cNvSpPr/>
      </dsp:nvSpPr>
      <dsp:spPr>
        <a:xfrm>
          <a:off x="1599913" y="2925833"/>
          <a:ext cx="91440" cy="50744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07443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D88882-6EC9-4B7E-829D-CBA61108C3C6}">
      <dsp:nvSpPr>
        <dsp:cNvPr id="0" name=""/>
        <dsp:cNvSpPr/>
      </dsp:nvSpPr>
      <dsp:spPr>
        <a:xfrm>
          <a:off x="1645633" y="1210193"/>
          <a:ext cx="1461919" cy="507443"/>
        </a:xfrm>
        <a:custGeom>
          <a:avLst/>
          <a:gdLst/>
          <a:ahLst/>
          <a:cxnLst/>
          <a:rect l="0" t="0" r="0" b="0"/>
          <a:pathLst>
            <a:path>
              <a:moveTo>
                <a:pt x="1461919" y="0"/>
              </a:moveTo>
              <a:lnTo>
                <a:pt x="1461919" y="253721"/>
              </a:lnTo>
              <a:lnTo>
                <a:pt x="0" y="253721"/>
              </a:lnTo>
              <a:lnTo>
                <a:pt x="0" y="50744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0D133E-D51B-4036-8457-7A2E34FFE23C}">
      <dsp:nvSpPr>
        <dsp:cNvPr id="0" name=""/>
        <dsp:cNvSpPr/>
      </dsp:nvSpPr>
      <dsp:spPr>
        <a:xfrm>
          <a:off x="1899355" y="1995"/>
          <a:ext cx="2416395" cy="12081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1" i="0" u="none" strike="noStrike" kern="1200" cap="none" normalizeH="0" baseline="0" dirty="0" smtClean="0">
              <a:ln/>
              <a:effectLst/>
              <a:latin typeface="Arial Black" pitchFamily="34" charset="0"/>
            </a:rPr>
            <a:t>Вирусы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dirty="0" smtClean="0">
              <a:ln/>
              <a:effectLst/>
              <a:latin typeface="Arial Black" pitchFamily="34" charset="0"/>
            </a:rPr>
            <a:t>(по составу)</a:t>
          </a:r>
        </a:p>
      </dsp:txBody>
      <dsp:txXfrm>
        <a:off x="1899355" y="1995"/>
        <a:ext cx="2416395" cy="1208197"/>
      </dsp:txXfrm>
    </dsp:sp>
    <dsp:sp modelId="{B5D04604-25A6-4CA0-A782-B13747FAA9A3}">
      <dsp:nvSpPr>
        <dsp:cNvPr id="0" name=""/>
        <dsp:cNvSpPr/>
      </dsp:nvSpPr>
      <dsp:spPr>
        <a:xfrm>
          <a:off x="437435" y="1717636"/>
          <a:ext cx="2416395" cy="12081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ДНК –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содержащие</a:t>
          </a:r>
          <a:endParaRPr kumimoji="0" lang="ru-RU" sz="1800" b="0" i="0" u="none" strike="noStrike" kern="1200" cap="none" normalizeH="0" baseline="0" dirty="0" smtClean="0">
            <a:ln/>
            <a:effectLst/>
            <a:latin typeface="Arial Black" pitchFamily="34" charset="0"/>
          </a:endParaRPr>
        </a:p>
      </dsp:txBody>
      <dsp:txXfrm>
        <a:off x="437435" y="1717636"/>
        <a:ext cx="2416395" cy="1208197"/>
      </dsp:txXfrm>
    </dsp:sp>
    <dsp:sp modelId="{8921D7B6-402B-4B73-9F1B-AAA374DCC48C}">
      <dsp:nvSpPr>
        <dsp:cNvPr id="0" name=""/>
        <dsp:cNvSpPr/>
      </dsp:nvSpPr>
      <dsp:spPr>
        <a:xfrm>
          <a:off x="437435" y="3433276"/>
          <a:ext cx="2416395" cy="12081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Оспа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герпес</a:t>
          </a:r>
          <a:endParaRPr kumimoji="0" lang="ru-RU" sz="1800" b="0" i="0" u="none" strike="noStrike" kern="1200" cap="none" normalizeH="0" baseline="0" dirty="0" smtClean="0">
            <a:ln/>
            <a:effectLst/>
            <a:latin typeface="Arial Black" pitchFamily="34" charset="0"/>
          </a:endParaRPr>
        </a:p>
      </dsp:txBody>
      <dsp:txXfrm>
        <a:off x="437435" y="3433276"/>
        <a:ext cx="2416395" cy="1208197"/>
      </dsp:txXfrm>
    </dsp:sp>
    <dsp:sp modelId="{6C8C8A18-34F9-4E47-A701-A7FDABE014DC}">
      <dsp:nvSpPr>
        <dsp:cNvPr id="0" name=""/>
        <dsp:cNvSpPr/>
      </dsp:nvSpPr>
      <dsp:spPr>
        <a:xfrm>
          <a:off x="3361274" y="1717636"/>
          <a:ext cx="2416395" cy="12081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РНК –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 содержащие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smtClean="0">
              <a:ln/>
              <a:effectLst/>
              <a:latin typeface="Arial Black" pitchFamily="34" charset="0"/>
            </a:rPr>
            <a:t>ретровирусы</a:t>
          </a:r>
          <a:endParaRPr kumimoji="0" lang="ru-RU" sz="1800" b="0" i="0" u="none" strike="noStrike" kern="1200" cap="none" normalizeH="0" baseline="0" dirty="0" smtClean="0">
            <a:ln/>
            <a:effectLst/>
            <a:latin typeface="Arial Black" pitchFamily="34" charset="0"/>
          </a:endParaRPr>
        </a:p>
      </dsp:txBody>
      <dsp:txXfrm>
        <a:off x="3361274" y="1717636"/>
        <a:ext cx="2416395" cy="1208197"/>
      </dsp:txXfrm>
    </dsp:sp>
    <dsp:sp modelId="{B70B9B2F-FFEC-4442-BAE3-7C68ED21D335}">
      <dsp:nvSpPr>
        <dsp:cNvPr id="0" name=""/>
        <dsp:cNvSpPr/>
      </dsp:nvSpPr>
      <dsp:spPr>
        <a:xfrm>
          <a:off x="3361274" y="3433276"/>
          <a:ext cx="2416395" cy="120819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dirty="0" smtClean="0">
              <a:ln/>
              <a:effectLst/>
              <a:latin typeface="Arial Black" pitchFamily="34" charset="0"/>
            </a:rPr>
            <a:t>Грипп, краснуха, бешенство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800" b="0" i="0" u="none" strike="noStrike" kern="1200" cap="none" normalizeH="0" baseline="0" dirty="0" smtClean="0">
              <a:ln/>
              <a:effectLst/>
              <a:latin typeface="Arial Black" pitchFamily="34" charset="0"/>
            </a:rPr>
            <a:t>ВИЧ, </a:t>
          </a:r>
          <a:r>
            <a:rPr kumimoji="0" lang="ru-RU" sz="1800" b="0" i="0" u="none" strike="noStrike" kern="1200" cap="none" normalizeH="0" baseline="0" dirty="0" err="1" smtClean="0">
              <a:ln/>
              <a:effectLst/>
              <a:latin typeface="Arial Black" pitchFamily="34" charset="0"/>
            </a:rPr>
            <a:t>атипичная</a:t>
          </a:r>
          <a:r>
            <a:rPr kumimoji="0" lang="ru-RU" sz="1800" b="0" i="0" u="none" strike="noStrike" kern="1200" cap="none" normalizeH="0" baseline="0" dirty="0" smtClean="0">
              <a:ln/>
              <a:effectLst/>
              <a:latin typeface="Arial Black" pitchFamily="34" charset="0"/>
            </a:rPr>
            <a:t> пневмония</a:t>
          </a:r>
        </a:p>
      </dsp:txBody>
      <dsp:txXfrm>
        <a:off x="3361274" y="3433276"/>
        <a:ext cx="2416395" cy="1208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AD1F6F-9377-4699-8CE5-B28A6683F695}" type="datetimeFigureOut">
              <a:rPr lang="ru-RU" smtClean="0"/>
              <a:pPr/>
              <a:t>31.10.2012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975791-F89C-4A56-9513-0FCDE623807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975791-F89C-4A56-9513-0FCDE623807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AE234A3-0FBE-46EC-BF33-40E26487E58E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0FE208-F979-42E2-ABED-7C6D7F9EC5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86EB59F-7E43-4507-815D-0BF676A2B67D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AE5FCB-71B4-4BAF-83C3-ECDFCAD6BC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99AF9A-67C8-46F2-B641-FCDAF8D6A236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4B3A8E-D4C2-4002-9CAD-073EC5291D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7856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78563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555C2B12-A014-4339-913E-2CEB049DBC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930F585-E414-4366-9205-74ED5E8F620E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805F6-8286-4201-8317-35AE04DEE2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9C5241-7D54-40B7-90FD-692946D2D561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B004C2-F76C-46A4-90F7-3139845C0D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99E85A-587F-459B-8E50-F13E4587BF9B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518E9B-095C-47C3-8649-B9D0878BAE7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8A4669-D502-4A15-B1C8-DF80884D7EA7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885C5-B84F-4A7B-BE55-83919274E1E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5060040-1659-4F95-86FE-5DB79EB71D02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092338-8491-4737-9294-014C123F64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95B4FBF-F022-4A44-A1B3-2851EE465321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E7391D-9B1F-4085-A121-BD7B251EEE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32F6C2-22C9-4159-8280-1AE2B7603C18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C6CF4D9-E353-405B-8846-C29696A325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DBFD03-2E4E-4DE8-996E-F51603AF9EA7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137285-9FD4-4835-8E12-00C27D8DFB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email">
            <a:alphaModFix amt="47000"/>
            <a:lum/>
          </a:blip>
          <a:srcRect/>
          <a:stretch>
            <a:fillRect l="-12000" t="-6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2B898F-8E50-4D1F-9D75-2305F22A721D}" type="datetimeFigureOut">
              <a:rPr lang="ru-RU" smtClean="0"/>
              <a:pPr>
                <a:defRPr/>
              </a:pPr>
              <a:t>31.10.2012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1B93D82-4522-4AF9-A686-5BB1111D212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gif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30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8.xml"/><Relationship Id="rId1" Type="http://schemas.openxmlformats.org/officeDocument/2006/relationships/audio" Target="file:///D:\&#1096;&#1082;&#1086;&#1083;&#1072;\&#1074;&#1085;&#1077;&#1082;&#1083;&#1072;&#1089;&#1089;&#1085;&#1099;&#1077;%20&#1084;&#1077;&#1088;&#1086;&#1087;&#1088;&#1080;&#1103;&#1090;&#1080;&#1103;%20&#1087;&#1086;%20&#1073;&#1080;&#1086;&#1083;&#1086;&#1075;&#1080;&#1080;\&#1085;&#1077;&#1085;&#1076;&#1077;&#1083;&#1103;\&#1074;&#1080;&#1088;&#1091;&#1089;&#1099;\12%20Say%20It_'s%20Not%20True%5bmp3lemon.net%5d%20(2).mp3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musopedia.ru/author/Freddie+Mercury.html" TargetMode="External"/><Relationship Id="rId7" Type="http://schemas.openxmlformats.org/officeDocument/2006/relationships/hyperlink" Target="http://ab-vet.ru/bolezni?page=4" TargetMode="External"/><Relationship Id="rId2" Type="http://schemas.openxmlformats.org/officeDocument/2006/relationships/hyperlink" Target="http://freddieforaday.odessastrings.com/ru/freddie-mercury-biography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&#1083;&#1102;&#1073;&#1080;&#1084;&#1077;&#1094;.&#1088;&#1092;/blog/" TargetMode="External"/><Relationship Id="rId5" Type="http://schemas.openxmlformats.org/officeDocument/2006/relationships/hyperlink" Target="http://yuricg.narod.ru/rock/queen.html" TargetMode="External"/><Relationship Id="rId4" Type="http://schemas.openxmlformats.org/officeDocument/2006/relationships/hyperlink" Target="http://dnevniki.ykt.ru/%D0%9D%D0%B5%D1%84%D1%80%D0%98%D0%BC/46478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928670"/>
            <a:ext cx="6991209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</a:rPr>
              <a:t>Урок биологии</a:t>
            </a:r>
          </a:p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 charset="0"/>
              </a:rPr>
              <a:t>10 класс</a:t>
            </a:r>
          </a:p>
        </p:txBody>
      </p:sp>
      <p:sp>
        <p:nvSpPr>
          <p:cNvPr id="2051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071802" y="5000636"/>
            <a:ext cx="5486400" cy="1143000"/>
          </a:xfrm>
          <a:noFill/>
        </p:spPr>
        <p:txBody>
          <a:bodyPr/>
          <a:lstStyle/>
          <a:p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</a:rPr>
              <a:t>МОУ </a:t>
            </a:r>
            <a:r>
              <a:rPr lang="ru-RU" sz="2400" b="1" dirty="0" err="1" smtClean="0">
                <a:solidFill>
                  <a:srgbClr val="002060"/>
                </a:solidFill>
                <a:latin typeface="Arial" pitchFamily="34" charset="0"/>
              </a:rPr>
              <a:t>Сусанинская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</a:rPr>
              <a:t> средняя школа, учитель биологии </a:t>
            </a:r>
          </a:p>
          <a:p>
            <a:r>
              <a:rPr lang="ru-RU" sz="2400" b="1" dirty="0" err="1" smtClean="0">
                <a:solidFill>
                  <a:srgbClr val="002060"/>
                </a:solidFill>
                <a:latin typeface="Arial" pitchFamily="34" charset="0"/>
              </a:rPr>
              <a:t>Карпушева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</a:rPr>
              <a:t> А.Э</a:t>
            </a:r>
            <a:r>
              <a:rPr lang="ru-RU" dirty="0" smtClean="0">
                <a:latin typeface="Arial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1285860"/>
            <a:ext cx="8429684" cy="4873625"/>
          </a:xfrm>
        </p:spPr>
        <p:txBody>
          <a:bodyPr>
            <a:normAutofit/>
          </a:bodyPr>
          <a:lstStyle/>
          <a:p>
            <a:pPr eaLnBrk="1" hangingPunct="1"/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</a:rPr>
              <a:t>Ви́рус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</a:rPr>
              <a:t>(от лат. </a:t>
            </a:r>
            <a:r>
              <a:rPr lang="ru-RU" b="1" i="1" dirty="0" err="1" smtClean="0">
                <a:latin typeface="Times New Roman" pitchFamily="18" charset="0"/>
              </a:rPr>
              <a:t>virus</a:t>
            </a:r>
            <a:r>
              <a:rPr lang="ru-RU" b="1" dirty="0" smtClean="0">
                <a:latin typeface="Times New Roman" pitchFamily="18" charset="0"/>
              </a:rPr>
              <a:t> — яд) — микроскопическая частица, способная инфицировать клетки живых организмов. </a:t>
            </a:r>
          </a:p>
          <a:p>
            <a:pPr eaLnBrk="1" hangingPunct="1"/>
            <a:endParaRPr lang="ru-RU" b="1" dirty="0" smtClean="0">
              <a:latin typeface="Times New Roman" pitchFamily="18" charset="0"/>
            </a:endParaRPr>
          </a:p>
          <a:p>
            <a:pPr eaLnBrk="1" hangingPunct="1"/>
            <a:r>
              <a:rPr lang="ru-RU" b="1" dirty="0" smtClean="0">
                <a:latin typeface="Times New Roman" pitchFamily="18" charset="0"/>
              </a:rPr>
              <a:t>Вирусы являются облигатными  (обязательными) внутриклеточными паразитами — они не способны размножаться вне клетки. </a:t>
            </a:r>
          </a:p>
          <a:p>
            <a:pPr eaLnBrk="1" hangingPunct="1"/>
            <a:endParaRPr lang="ru-RU" b="1" dirty="0" smtClean="0">
              <a:latin typeface="Times New Roman" pitchFamily="18" charset="0"/>
            </a:endParaRPr>
          </a:p>
          <a:p>
            <a:pPr eaLnBrk="1" hangingPunct="1">
              <a:buNone/>
            </a:pPr>
            <a:endParaRPr lang="ru-RU" dirty="0" smtClean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857250" y="428625"/>
            <a:ext cx="7072313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 smtClean="0">
                <a:latin typeface="Arial Black" pitchFamily="34" charset="0"/>
              </a:rPr>
              <a:t>Понятие о вирусах</a:t>
            </a:r>
            <a:endParaRPr lang="ru-RU" sz="3600" dirty="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857224" y="357166"/>
            <a:ext cx="7643866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Строение вируса</a:t>
            </a:r>
            <a:endParaRPr lang="ru-RU" sz="3200" dirty="0">
              <a:latin typeface="Arial Black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429124" y="1357298"/>
            <a:ext cx="4714876" cy="4051834"/>
            <a:chOff x="-16929" y="983734"/>
            <a:chExt cx="5273656" cy="4980528"/>
          </a:xfrm>
        </p:grpSpPr>
        <p:pic>
          <p:nvPicPr>
            <p:cNvPr id="4" name="Picture 47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-16929" y="983734"/>
              <a:ext cx="2462200" cy="4980528"/>
            </a:xfrm>
            <a:prstGeom prst="rect">
              <a:avLst/>
            </a:prstGeom>
            <a:noFill/>
            <a:ln/>
          </p:spPr>
        </p:pic>
        <p:sp>
          <p:nvSpPr>
            <p:cNvPr id="5" name="Text Box 52"/>
            <p:cNvSpPr txBox="1">
              <a:spLocks noChangeArrowheads="1"/>
            </p:cNvSpPr>
            <p:nvPr/>
          </p:nvSpPr>
          <p:spPr bwMode="auto">
            <a:xfrm>
              <a:off x="2367875" y="1774040"/>
              <a:ext cx="2888851" cy="14754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002060"/>
                  </a:solidFill>
                  <a:latin typeface="Arial Black" pitchFamily="34" charset="0"/>
                </a:rPr>
                <a:t>Нуклеиновая </a:t>
              </a:r>
            </a:p>
            <a:p>
              <a:r>
                <a:rPr lang="ru-RU" sz="2400" dirty="0" smtClean="0">
                  <a:solidFill>
                    <a:srgbClr val="002060"/>
                  </a:solidFill>
                  <a:latin typeface="Arial Black" pitchFamily="34" charset="0"/>
                </a:rPr>
                <a:t>Кислота (ДНК</a:t>
              </a:r>
            </a:p>
            <a:p>
              <a:r>
                <a:rPr lang="ru-RU" sz="2400" dirty="0" smtClean="0">
                  <a:solidFill>
                    <a:srgbClr val="002060"/>
                  </a:solidFill>
                  <a:latin typeface="Arial Black" pitchFamily="34" charset="0"/>
                </a:rPr>
                <a:t>РНК)</a:t>
              </a:r>
              <a:endParaRPr lang="ru-RU" sz="2400" dirty="0">
                <a:solidFill>
                  <a:srgbClr val="002060"/>
                </a:solidFill>
                <a:latin typeface="Arial Black" pitchFamily="34" charset="0"/>
              </a:endParaRPr>
            </a:p>
          </p:txBody>
        </p:sp>
        <p:cxnSp>
          <p:nvCxnSpPr>
            <p:cNvPr id="7" name="Прямая со стрелкой 6"/>
            <p:cNvCxnSpPr>
              <a:stCxn id="5" idx="1"/>
            </p:cNvCxnSpPr>
            <p:nvPr/>
          </p:nvCxnSpPr>
          <p:spPr>
            <a:xfrm rot="10800000">
              <a:off x="1653505" y="2202670"/>
              <a:ext cx="714372" cy="309095"/>
            </a:xfrm>
            <a:prstGeom prst="straightConnector1">
              <a:avLst/>
            </a:prstGeom>
            <a:ln w="57150"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643174" y="3266842"/>
              <a:ext cx="2613553" cy="1475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002060"/>
                  </a:solidFill>
                  <a:latin typeface="Arial Black" pitchFamily="34" charset="0"/>
                </a:rPr>
                <a:t>Белковая оболочка - </a:t>
              </a:r>
              <a:r>
                <a:rPr lang="ru-RU" sz="2400" dirty="0" err="1" smtClean="0">
                  <a:solidFill>
                    <a:srgbClr val="C00000"/>
                  </a:solidFill>
                  <a:latin typeface="Arial Black" pitchFamily="34" charset="0"/>
                </a:rPr>
                <a:t>капсид</a:t>
              </a:r>
              <a:endParaRPr lang="ru-RU" sz="2400" dirty="0">
                <a:solidFill>
                  <a:srgbClr val="C00000"/>
                </a:solidFill>
                <a:latin typeface="Arial Black" pitchFamily="34" charset="0"/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rot="10800000" flipV="1">
              <a:off x="1820873" y="3881525"/>
              <a:ext cx="857256" cy="214314"/>
            </a:xfrm>
            <a:prstGeom prst="straightConnector1">
              <a:avLst/>
            </a:prstGeom>
            <a:ln w="57150">
              <a:solidFill>
                <a:srgbClr val="00B0F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Прямоугольник 18"/>
          <p:cNvSpPr/>
          <p:nvPr/>
        </p:nvSpPr>
        <p:spPr>
          <a:xfrm>
            <a:off x="285720" y="1357298"/>
            <a:ext cx="38576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800000"/>
                </a:solidFill>
                <a:latin typeface="Arial Black" pitchFamily="34" charset="0"/>
              </a:rPr>
              <a:t>Мельчайшие живые организмы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endParaRPr lang="ru-RU" sz="2000" b="1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800000"/>
                </a:solidFill>
                <a:latin typeface="Arial Black" pitchFamily="34" charset="0"/>
              </a:rPr>
              <a:t>Размеры варьируют от 20 до 300нм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endParaRPr lang="ru-RU" sz="2000" b="1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800000"/>
                </a:solidFill>
                <a:latin typeface="Arial Black" pitchFamily="34" charset="0"/>
              </a:rPr>
              <a:t>В среднем в 50 раз меньше бактерий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endParaRPr lang="ru-RU" sz="2000" b="1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800000"/>
                </a:solidFill>
                <a:latin typeface="Arial Black" pitchFamily="34" charset="0"/>
              </a:rPr>
              <a:t>Нельзя увидеть с помощью светового микроскопа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endParaRPr lang="ru-RU" sz="2000" b="1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800000"/>
                </a:solidFill>
                <a:latin typeface="Arial Black" pitchFamily="34" charset="0"/>
              </a:rPr>
              <a:t>Проходят через фильтры, не пропускающие бактерий</a:t>
            </a:r>
            <a:endParaRPr lang="ru-RU" sz="2000" dirty="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1000108"/>
          <a:ext cx="6215106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857224" y="285728"/>
            <a:ext cx="7643866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Состав вирусов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Text Box 61"/>
          <p:cNvSpPr txBox="1">
            <a:spLocks noChangeArrowheads="1"/>
          </p:cNvSpPr>
          <p:nvPr/>
        </p:nvSpPr>
        <p:spPr bwMode="auto">
          <a:xfrm>
            <a:off x="6143636" y="1357298"/>
            <a:ext cx="2786082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/>
            <a:r>
              <a:rPr lang="ru-RU" sz="2800" b="1" dirty="0" smtClean="0">
                <a:solidFill>
                  <a:srgbClr val="002060"/>
                </a:solidFill>
              </a:rPr>
              <a:t>Химические вещества</a:t>
            </a:r>
            <a:r>
              <a:rPr lang="ru-RU" sz="2800" b="1" dirty="0">
                <a:solidFill>
                  <a:srgbClr val="C00000"/>
                </a:solidFill>
              </a:rPr>
              <a:t>.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solidFill>
                  <a:srgbClr val="C00000"/>
                </a:solidFill>
              </a:rPr>
              <a:t>ДНК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solidFill>
                  <a:srgbClr val="C00000"/>
                </a:solidFill>
              </a:rPr>
              <a:t>РНК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solidFill>
                  <a:srgbClr val="C00000"/>
                </a:solidFill>
              </a:rPr>
              <a:t>Белки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solidFill>
                  <a:srgbClr val="C00000"/>
                </a:solidFill>
              </a:rPr>
              <a:t>Углеводы</a:t>
            </a:r>
          </a:p>
          <a:p>
            <a:pPr marL="342900" indent="-342900">
              <a:buFontTx/>
              <a:buAutoNum type="arabicPeriod"/>
            </a:pPr>
            <a:r>
              <a:rPr lang="ru-RU" sz="2800" b="1" dirty="0">
                <a:solidFill>
                  <a:srgbClr val="C00000"/>
                </a:solidFill>
              </a:rPr>
              <a:t>Липиды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img0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57686" y="1071546"/>
            <a:ext cx="4429124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500034" y="214290"/>
            <a:ext cx="8286776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Этапы жизненного цикла вируса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948690"/>
            <a:ext cx="392909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>
              <a:buFont typeface="+mj-lt"/>
              <a:buAutoNum type="arabicPeriod"/>
            </a:pP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Прикрепление вируса к клетке –хозяина.</a:t>
            </a:r>
          </a:p>
          <a:p>
            <a:pPr marL="263525" indent="-263525">
              <a:buFont typeface="+mj-lt"/>
              <a:buAutoNum type="arabicPeriod"/>
            </a:pPr>
            <a:endParaRPr lang="ru-RU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marL="263525" indent="-263525">
              <a:buFont typeface="Wingdings" pitchFamily="2" charset="2"/>
              <a:buNone/>
            </a:pP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2.Проникновение вируса в клетку – инфицирование.</a:t>
            </a:r>
          </a:p>
          <a:p>
            <a:pPr marL="263525" indent="-263525">
              <a:buFont typeface="Wingdings" pitchFamily="2" charset="2"/>
              <a:buNone/>
            </a:pPr>
            <a:endParaRPr lang="ru-RU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marL="263525" indent="-263525"/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3. 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Настраивает метаболический аппарат хозяина на воспроизведение вириона. </a:t>
            </a:r>
          </a:p>
          <a:p>
            <a:pPr marL="263525" indent="-263525"/>
            <a:endParaRPr lang="ru-RU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marL="263525" indent="-263525">
              <a:buFont typeface="Wingdings" pitchFamily="2" charset="2"/>
              <a:buNone/>
            </a:pP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4. Синтез вирусных белков </a:t>
            </a:r>
            <a:r>
              <a:rPr lang="ru-RU" dirty="0">
                <a:solidFill>
                  <a:srgbClr val="800000"/>
                </a:solidFill>
                <a:latin typeface="Arial Black" pitchFamily="34" charset="0"/>
              </a:rPr>
              <a:t> 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и </a:t>
            </a:r>
            <a:r>
              <a:rPr lang="ru-RU" dirty="0" err="1" smtClean="0">
                <a:solidFill>
                  <a:srgbClr val="800000"/>
                </a:solidFill>
                <a:latin typeface="Arial Black" pitchFamily="34" charset="0"/>
              </a:rPr>
              <a:t>самосборка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800000"/>
                </a:solidFill>
                <a:latin typeface="Arial Black" pitchFamily="34" charset="0"/>
              </a:rPr>
              <a:t>капсида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.</a:t>
            </a:r>
          </a:p>
          <a:p>
            <a:pPr marL="263525" indent="-263525">
              <a:buFont typeface="Wingdings" pitchFamily="2" charset="2"/>
              <a:buNone/>
            </a:pPr>
            <a:endParaRPr lang="ru-RU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marL="263525" indent="-263525">
              <a:buFont typeface="Wingdings" pitchFamily="2" charset="2"/>
              <a:buNone/>
            </a:pP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5. Выход  множества вирусов из клетки.</a:t>
            </a:r>
          </a:p>
          <a:p>
            <a:pPr marL="263525" indent="-263525">
              <a:buFont typeface="Wingdings" pitchFamily="2" charset="2"/>
              <a:buNone/>
            </a:pPr>
            <a:endParaRPr lang="ru-RU" dirty="0" smtClean="0">
              <a:solidFill>
                <a:srgbClr val="800000"/>
              </a:solidFill>
              <a:latin typeface="Arial Black" pitchFamily="34" charset="0"/>
            </a:endParaRPr>
          </a:p>
          <a:p>
            <a:pPr marL="263525" indent="-263525">
              <a:buFont typeface="Wingdings" pitchFamily="2" charset="2"/>
              <a:buNone/>
            </a:pP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6.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 При этом кл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етка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 либо </a:t>
            </a:r>
            <a:r>
              <a:rPr lang="ru-RU" b="1" dirty="0" smtClean="0">
                <a:solidFill>
                  <a:srgbClr val="800000"/>
                </a:solidFill>
                <a:latin typeface="Arial Black" pitchFamily="34" charset="0"/>
              </a:rPr>
              <a:t>погибает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  <a:cs typeface="Times New Roman" pitchFamily="18" charset="0"/>
              </a:rPr>
              <a:t>, либо остается жива.</a:t>
            </a:r>
            <a:r>
              <a:rPr lang="ru-RU" dirty="0" smtClean="0">
                <a:solidFill>
                  <a:srgbClr val="800000"/>
                </a:solidFill>
                <a:latin typeface="Arial Black" pitchFamily="34" charset="0"/>
              </a:rPr>
              <a:t> </a:t>
            </a:r>
            <a:endParaRPr lang="ru-RU" dirty="0"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500034" y="214290"/>
            <a:ext cx="8286776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Многообразие вирусов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857233"/>
            <a:ext cx="8286808" cy="193899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Болезни растений: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 Мозаичная болезнь табака, огурцов, томатов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Карликовость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Скручивание листьев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Желтуха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" name="Picture 2" descr="C:\Documents and Settings\Диана\Рабочий стол\Открытый урок\Вирусы картинки\virus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512" y="2786058"/>
            <a:ext cx="2519363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7" name="Picture 3" descr="C:\Documents and Settings\Диана\Рабочий стол\Открытый урок\Вирусы картинки\02_01_0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34" y="2786058"/>
            <a:ext cx="2928958" cy="3492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500034" y="6215082"/>
            <a:ext cx="3071812" cy="428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Скручивание листьев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6072188" y="6215082"/>
            <a:ext cx="3071812" cy="428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>
                <a:solidFill>
                  <a:srgbClr val="000000"/>
                </a:solidFill>
                <a:latin typeface="Times New Roman" pitchFamily="18" charset="0"/>
              </a:rPr>
              <a:t>Вирус табачной мозаики</a:t>
            </a:r>
          </a:p>
        </p:txBody>
      </p:sp>
      <p:pic>
        <p:nvPicPr>
          <p:cNvPr id="60425" name="Picture 9" descr="C:\Users\Анна\Downloads\img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6" y="2571744"/>
            <a:ext cx="4319328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500034" y="214290"/>
            <a:ext cx="8286776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Многообразие вирусов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57233"/>
            <a:ext cx="8286808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Болезни животных: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 Ящур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Инфекционная анемия лошадей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Чума свиней, птиц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Грипп свиней, птиц</a:t>
            </a:r>
          </a:p>
          <a:p>
            <a:pPr>
              <a:buFont typeface="Wingdings" pitchFamily="2" charset="2"/>
              <a:buChar char="Ø"/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4357686" y="1928802"/>
            <a:ext cx="4122743" cy="3714776"/>
            <a:chOff x="5072066" y="1214422"/>
            <a:chExt cx="3336931" cy="3143272"/>
          </a:xfrm>
        </p:grpSpPr>
        <p:pic>
          <p:nvPicPr>
            <p:cNvPr id="4" name="Picture 2" descr="C:\Documents and Settings\Диана\Рабочий стол\Открытый урок\Вирусы картинки\ящур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000755" y="1214422"/>
              <a:ext cx="2408242" cy="2925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5072066" y="3929066"/>
              <a:ext cx="3071835" cy="4286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 dirty="0">
                  <a:solidFill>
                    <a:srgbClr val="000000"/>
                  </a:solidFill>
                  <a:latin typeface="Times New Roman" pitchFamily="18" charset="0"/>
                </a:rPr>
                <a:t>Ящур коров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85720" y="857232"/>
            <a:ext cx="4071966" cy="5301943"/>
            <a:chOff x="-714412" y="357166"/>
            <a:chExt cx="4071966" cy="5301943"/>
          </a:xfrm>
        </p:grpSpPr>
        <p:pic>
          <p:nvPicPr>
            <p:cNvPr id="59394" name="Picture 2" descr="http://www.xn--1-btbmlni5exc.xn--p1ai/_bl/0/03220054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714412" y="357166"/>
              <a:ext cx="3643338" cy="4857784"/>
            </a:xfrm>
            <a:prstGeom prst="rect">
              <a:avLst/>
            </a:prstGeom>
            <a:noFill/>
          </p:spPr>
        </p:pic>
        <p:sp>
          <p:nvSpPr>
            <p:cNvPr id="8" name="Прямоугольник 7"/>
            <p:cNvSpPr/>
            <p:nvPr/>
          </p:nvSpPr>
          <p:spPr>
            <a:xfrm>
              <a:off x="-714412" y="4643446"/>
              <a:ext cx="4071966" cy="1015663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r>
                <a:rPr lang="ru-RU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Вирусная болезнь плотоядных</a:t>
              </a:r>
              <a:r>
                <a:rPr lang="ru-RU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 животных (болезнь </a:t>
              </a:r>
              <a:r>
                <a:rPr lang="ru-RU" sz="2000" b="1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Карре</a:t>
              </a:r>
              <a:r>
                <a:rPr lang="ru-RU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928794" y="1357298"/>
            <a:ext cx="5662766" cy="4962259"/>
            <a:chOff x="1785918" y="1214422"/>
            <a:chExt cx="5662766" cy="4962259"/>
          </a:xfrm>
        </p:grpSpPr>
        <p:pic>
          <p:nvPicPr>
            <p:cNvPr id="59396" name="Picture 4" descr="http://ab-vet.ru/media/img/chuma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785918" y="1214422"/>
              <a:ext cx="5662766" cy="4643470"/>
            </a:xfrm>
            <a:prstGeom prst="rect">
              <a:avLst/>
            </a:prstGeom>
            <a:noFill/>
          </p:spPr>
        </p:pic>
        <p:sp>
          <p:nvSpPr>
            <p:cNvPr id="11" name="TextBox 10"/>
            <p:cNvSpPr txBox="1"/>
            <p:nvPr/>
          </p:nvSpPr>
          <p:spPr>
            <a:xfrm>
              <a:off x="1785918" y="5715016"/>
              <a:ext cx="5643602" cy="461665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Чума  плотоядных животных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3428992" y="928670"/>
            <a:ext cx="5143513" cy="4572032"/>
            <a:chOff x="5214942" y="1071546"/>
            <a:chExt cx="3286148" cy="3036115"/>
          </a:xfrm>
        </p:grpSpPr>
        <p:pic>
          <p:nvPicPr>
            <p:cNvPr id="9" name="Picture 7" descr="pict16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072198" y="1071546"/>
              <a:ext cx="2428892" cy="3036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23561" name="Rectangle 8"/>
            <p:cNvSpPr>
              <a:spLocks noChangeArrowheads="1"/>
            </p:cNvSpPr>
            <p:nvPr/>
          </p:nvSpPr>
          <p:spPr bwMode="auto">
            <a:xfrm>
              <a:off x="5214942" y="3571876"/>
              <a:ext cx="3071835" cy="42862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>
                  <a:solidFill>
                    <a:srgbClr val="000000"/>
                  </a:solidFill>
                  <a:latin typeface="Times New Roman" pitchFamily="18" charset="0"/>
                </a:rPr>
                <a:t>Ребенок, больной оспой</a:t>
              </a:r>
            </a:p>
          </p:txBody>
        </p:sp>
      </p:grpSp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3571868" y="1214421"/>
            <a:ext cx="4618346" cy="5235370"/>
            <a:chOff x="2428860" y="2959783"/>
            <a:chExt cx="3169625" cy="3450579"/>
          </a:xfrm>
        </p:grpSpPr>
        <p:pic>
          <p:nvPicPr>
            <p:cNvPr id="1026" name="Picture 2" descr="C:\Documents and Settings\Диана\Рабочий стол\Открытый урок\Вирусы картинки\herpes_simplex_cutaneous_12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17205" y="2959783"/>
              <a:ext cx="2581280" cy="2900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23563" name="Rectangle 8"/>
            <p:cNvSpPr>
              <a:spLocks noChangeArrowheads="1"/>
            </p:cNvSpPr>
            <p:nvPr/>
          </p:nvSpPr>
          <p:spPr bwMode="auto">
            <a:xfrm>
              <a:off x="2428860" y="5857892"/>
              <a:ext cx="3135341" cy="55247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000" b="1" dirty="0">
                  <a:solidFill>
                    <a:srgbClr val="000000"/>
                  </a:solidFill>
                  <a:latin typeface="Times New Roman" pitchFamily="18" charset="0"/>
                </a:rPr>
                <a:t>Человек, больной герпесом</a:t>
              </a:r>
            </a:p>
          </p:txBody>
        </p:sp>
      </p:grp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143000" y="1357313"/>
            <a:ext cx="692943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200" b="1" dirty="0">
                <a:latin typeface="Times New Roman" pitchFamily="18" charset="0"/>
              </a:rPr>
              <a:t>корь </a:t>
            </a: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500034" y="214290"/>
            <a:ext cx="8286776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Многообразие вирусов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857233"/>
            <a:ext cx="3714776" cy="563231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Болезни человека: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 свинка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грипп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оспа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некоторые онкологические </a:t>
            </a:r>
          </a:p>
          <a:p>
            <a:r>
              <a:rPr lang="ru-RU" sz="2400" b="1" dirty="0" smtClean="0">
                <a:latin typeface="Times New Roman" pitchFamily="18" charset="0"/>
              </a:rPr>
              <a:t> (опухолевые) болезни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желтая лихорадка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бешенство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полиомиелит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энцефалит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СПИД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бородавки 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atin typeface="Times New Roman" pitchFamily="18" charset="0"/>
              </a:rPr>
              <a:t>герпес</a:t>
            </a:r>
            <a:endParaRPr lang="ru-RU" sz="2400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928662" y="1000108"/>
            <a:ext cx="7358114" cy="5429288"/>
            <a:chOff x="1214414" y="1000108"/>
            <a:chExt cx="6395784" cy="3657589"/>
          </a:xfrm>
        </p:grpSpPr>
        <p:pic>
          <p:nvPicPr>
            <p:cNvPr id="14" name="Picture 5" descr="01010301"/>
            <p:cNvPicPr>
              <a:picLocks noGrp="1" noChangeAspect="1" noChangeArrowheads="1"/>
            </p:cNvPicPr>
            <p:nvPr>
              <p:ph idx="1"/>
            </p:nvPr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214414" y="1000108"/>
              <a:ext cx="6395784" cy="3657589"/>
            </a:xfrm>
            <a:noFill/>
            <a:ln/>
          </p:spPr>
        </p:pic>
        <p:sp>
          <p:nvSpPr>
            <p:cNvPr id="15" name="TextBox 14"/>
            <p:cNvSpPr txBox="1"/>
            <p:nvPr/>
          </p:nvSpPr>
          <p:spPr>
            <a:xfrm>
              <a:off x="2928926" y="4143380"/>
              <a:ext cx="4643470" cy="461665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Вирус гриппа увеличен в 300 раз</a:t>
              </a:r>
              <a:endParaRPr lang="ru-RU" sz="2400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85786" y="928670"/>
            <a:ext cx="7286676" cy="5429288"/>
            <a:chOff x="1357290" y="1071546"/>
            <a:chExt cx="6945328" cy="5000636"/>
          </a:xfrm>
        </p:grpSpPr>
        <p:pic>
          <p:nvPicPr>
            <p:cNvPr id="74754" name="Picture 2" descr="Новость на Newsland: Вирус папилломы человека: как лечить?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357290" y="1071546"/>
              <a:ext cx="6945328" cy="5000636"/>
            </a:xfrm>
            <a:prstGeom prst="rect">
              <a:avLst/>
            </a:prstGeom>
            <a:noFill/>
          </p:spPr>
        </p:pic>
        <p:sp>
          <p:nvSpPr>
            <p:cNvPr id="18" name="TextBox 17"/>
            <p:cNvSpPr txBox="1"/>
            <p:nvPr/>
          </p:nvSpPr>
          <p:spPr>
            <a:xfrm>
              <a:off x="3786182" y="5643578"/>
              <a:ext cx="4500594" cy="400110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ru-RU" sz="20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 Black" pitchFamily="34" charset="0"/>
                </a:rPr>
                <a:t>Вирус папилломы человека</a:t>
              </a:r>
              <a:endPara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Многообразие вирусов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857232"/>
            <a:ext cx="821537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latin typeface="Arial Black" pitchFamily="34" charset="0"/>
              </a:rPr>
              <a:t>СПИД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– болезнь 21 века! Возбудителем которой является </a:t>
            </a:r>
            <a:r>
              <a:rPr lang="ru-RU" sz="3200" b="1" dirty="0" smtClean="0">
                <a:ln w="11430"/>
                <a:solidFill>
                  <a:srgbClr val="C00000"/>
                </a:solidFill>
                <a:latin typeface="Arial Black" pitchFamily="34" charset="0"/>
              </a:rPr>
              <a:t>ВИЧ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Arial Black" pitchFamily="34" charset="0"/>
              </a:rPr>
              <a:t>!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Black" pitchFamily="34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857224" y="2681289"/>
            <a:ext cx="7500958" cy="4176711"/>
            <a:chOff x="928694" y="2681289"/>
            <a:chExt cx="7500958" cy="4176711"/>
          </a:xfrm>
        </p:grpSpPr>
        <p:sp>
          <p:nvSpPr>
            <p:cNvPr id="7" name="AutoShape 6"/>
            <p:cNvSpPr txBox="1">
              <a:spLocks noChangeArrowheads="1"/>
            </p:cNvSpPr>
            <p:nvPr/>
          </p:nvSpPr>
          <p:spPr>
            <a:xfrm>
              <a:off x="928694" y="2786058"/>
              <a:ext cx="4714876" cy="3746498"/>
            </a:xfrm>
            <a:prstGeom prst="rightArrowCallout">
              <a:avLst>
                <a:gd name="adj1" fmla="val 18128"/>
                <a:gd name="adj2" fmla="val 25344"/>
                <a:gd name="adj3" fmla="val 24705"/>
                <a:gd name="adj4" fmla="val 66667"/>
              </a:avLst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lIns="91440" tIns="45720" rIns="91440" bIns="45720" rtlCol="0">
              <a:normAutofit fontScale="92500" lnSpcReduction="10000"/>
            </a:bodyPr>
            <a:lstStyle/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Black" pitchFamily="34" charset="0"/>
                <a:cs typeface="+mn-cs"/>
              </a:endParaRPr>
            </a:p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Black" pitchFamily="34" charset="0"/>
                  <a:cs typeface="+mn-cs"/>
                </a:rPr>
                <a:t>ВИЧ </a:t>
              </a:r>
            </a:p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 Black" pitchFamily="34" charset="0"/>
                  <a:cs typeface="+mn-cs"/>
                </a:rPr>
                <a:t>(вирус иммунодефицита человека)</a:t>
              </a:r>
            </a:p>
            <a:p>
              <a:pPr marL="342900" marR="0" lvl="0" indent="-34290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Black" pitchFamily="34" charset="0"/>
                <a:cs typeface="+mn-cs"/>
              </a:endParaRPr>
            </a:p>
            <a:p>
              <a:pPr marR="0" lvl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uLnTx/>
                  <a:uFillTx/>
                  <a:latin typeface="Arial Black" pitchFamily="34" charset="0"/>
                  <a:cs typeface="+mn-cs"/>
                </a:rPr>
                <a:t>Вирус который атакует иммунную систему человека и делает организм уязвимым для вирусов и бактерий</a:t>
              </a:r>
            </a:p>
          </p:txBody>
        </p:sp>
        <p:sp>
          <p:nvSpPr>
            <p:cNvPr id="8" name="AutoShape 5"/>
            <p:cNvSpPr>
              <a:spLocks noChangeArrowheads="1"/>
            </p:cNvSpPr>
            <p:nvPr/>
          </p:nvSpPr>
          <p:spPr bwMode="auto">
            <a:xfrm>
              <a:off x="5357818" y="2681289"/>
              <a:ext cx="3071834" cy="4176711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r>
                <a:rPr lang="ru-RU" dirty="0">
                  <a:solidFill>
                    <a:schemeClr val="bg1"/>
                  </a:solidFill>
                  <a:latin typeface="Arial Black" pitchFamily="34" charset="0"/>
                </a:rPr>
                <a:t>СПИД</a:t>
              </a:r>
              <a:r>
                <a:rPr lang="ru-RU" dirty="0">
                  <a:latin typeface="Arial Black" pitchFamily="34" charset="0"/>
                </a:rPr>
                <a:t> </a:t>
              </a:r>
            </a:p>
            <a:p>
              <a:pPr algn="ctr">
                <a:defRPr/>
              </a:pPr>
              <a:r>
                <a:rPr lang="ru-RU" dirty="0">
                  <a:latin typeface="Arial Black" pitchFamily="34" charset="0"/>
                </a:rPr>
                <a:t>(Синдром</a:t>
              </a:r>
            </a:p>
            <a:p>
              <a:pPr algn="ctr">
                <a:defRPr/>
              </a:pPr>
              <a:r>
                <a:rPr lang="ru-RU" dirty="0">
                  <a:latin typeface="Arial Black" pitchFamily="34" charset="0"/>
                </a:rPr>
                <a:t>Приобретенного </a:t>
              </a:r>
            </a:p>
            <a:p>
              <a:pPr>
                <a:defRPr/>
              </a:pPr>
              <a:r>
                <a:rPr lang="ru-RU" dirty="0">
                  <a:latin typeface="Arial Black" pitchFamily="34" charset="0"/>
                </a:rPr>
                <a:t>Иммунодефицита)</a:t>
              </a:r>
            </a:p>
            <a:p>
              <a:pPr>
                <a:defRPr/>
              </a:pPr>
              <a:endParaRPr lang="ru-RU" dirty="0">
                <a:latin typeface="Arial Black" pitchFamily="34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srgbClr val="000000"/>
                  </a:solidFill>
                  <a:latin typeface="Arial Black" pitchFamily="34" charset="0"/>
                </a:rPr>
                <a:t>Состояние, когда</a:t>
              </a:r>
            </a:p>
            <a:p>
              <a:pPr algn="ctr">
                <a:defRPr/>
              </a:pPr>
              <a:r>
                <a:rPr lang="ru-RU" dirty="0">
                  <a:solidFill>
                    <a:srgbClr val="000000"/>
                  </a:solidFill>
                  <a:latin typeface="Arial Black" pitchFamily="34" charset="0"/>
                </a:rPr>
                <a:t>Иммунная система </a:t>
              </a:r>
              <a:endParaRPr lang="ru-RU" dirty="0" smtClean="0">
                <a:solidFill>
                  <a:srgbClr val="000000"/>
                </a:solidFill>
                <a:latin typeface="Arial Black" pitchFamily="34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Arial Black" pitchFamily="34" charset="0"/>
                </a:rPr>
                <a:t>человека 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Arial Black" pitchFamily="34" charset="0"/>
                </a:rPr>
                <a:t>ослаблена </a:t>
              </a:r>
              <a:r>
                <a:rPr lang="ru-RU" dirty="0">
                  <a:solidFill>
                    <a:srgbClr val="000000"/>
                  </a:solidFill>
                  <a:latin typeface="Arial Black" pitchFamily="34" charset="0"/>
                </a:rPr>
                <a:t>и не может </a:t>
              </a:r>
              <a:endParaRPr lang="ru-RU" dirty="0" smtClean="0">
                <a:solidFill>
                  <a:srgbClr val="000000"/>
                </a:solidFill>
                <a:latin typeface="Arial Black" pitchFamily="34" charset="0"/>
              </a:endParaRPr>
            </a:p>
            <a:p>
              <a:pPr algn="ctr"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Arial Black" pitchFamily="34" charset="0"/>
                </a:rPr>
                <a:t>сопротивляться </a:t>
              </a:r>
            </a:p>
            <a:p>
              <a:pPr algn="ctr">
                <a:defRPr/>
              </a:pPr>
              <a:r>
                <a:rPr lang="ru-RU" dirty="0" smtClean="0">
                  <a:solidFill>
                    <a:srgbClr val="000000"/>
                  </a:solidFill>
                  <a:latin typeface="Arial Black" pitchFamily="34" charset="0"/>
                </a:rPr>
                <a:t>различным </a:t>
              </a:r>
              <a:r>
                <a:rPr lang="ru-RU" dirty="0">
                  <a:solidFill>
                    <a:srgbClr val="000000"/>
                  </a:solidFill>
                  <a:latin typeface="Arial Black" pitchFamily="34" charset="0"/>
                </a:rPr>
                <a:t>болезням</a:t>
              </a:r>
            </a:p>
            <a:p>
              <a:pPr algn="ctr"/>
              <a:endParaRPr lang="ru-RU" dirty="0">
                <a:latin typeface="Arial Black" pitchFamily="34" charset="0"/>
              </a:endParaRPr>
            </a:p>
          </p:txBody>
        </p:sp>
      </p:grpSp>
      <p:pic>
        <p:nvPicPr>
          <p:cNvPr id="6" name="Picture 4" descr="L43_p07_p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500042"/>
            <a:ext cx="7358114" cy="5518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00430" y="5286388"/>
            <a:ext cx="4714908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В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 Black" pitchFamily="34" charset="0"/>
              </a:rPr>
              <a:t>ирусные частицы атакуют здоровые лимфоциты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71472" y="357166"/>
            <a:ext cx="7215238" cy="6286520"/>
            <a:chOff x="857224" y="0"/>
            <a:chExt cx="7215238" cy="6286520"/>
          </a:xfrm>
        </p:grpSpPr>
        <p:pic>
          <p:nvPicPr>
            <p:cNvPr id="14" name="Picture 1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857356" y="0"/>
              <a:ext cx="6215106" cy="5754587"/>
            </a:xfrm>
            <a:prstGeom prst="rect">
              <a:avLst/>
            </a:prstGeom>
            <a:noFill/>
            <a:ln/>
          </p:spPr>
        </p:pic>
        <p:grpSp>
          <p:nvGrpSpPr>
            <p:cNvPr id="11" name="Группа 10"/>
            <p:cNvGrpSpPr/>
            <p:nvPr/>
          </p:nvGrpSpPr>
          <p:grpSpPr>
            <a:xfrm>
              <a:off x="857224" y="0"/>
              <a:ext cx="7215238" cy="6286520"/>
              <a:chOff x="2124075" y="1249141"/>
              <a:chExt cx="5184775" cy="5173761"/>
            </a:xfrm>
          </p:grpSpPr>
          <p:pic>
            <p:nvPicPr>
              <p:cNvPr id="12" name="Picture 10"/>
              <p:cNvPicPr>
                <a:picLocks noGrp="1" noChangeAspect="1" noChangeArrowheads="1"/>
              </p:cNvPicPr>
              <p:nvPr>
                <p:ph idx="4294967295"/>
              </p:nvPr>
            </p:nvPicPr>
            <p:blipFill>
              <a:blip r:embed="rId3" cstate="email"/>
              <a:srcRect/>
              <a:stretch>
                <a:fillRect/>
              </a:stretch>
            </p:blipFill>
            <p:spPr>
              <a:xfrm>
                <a:off x="2124075" y="1249141"/>
                <a:ext cx="5184775" cy="4800600"/>
              </a:xfrm>
              <a:noFill/>
              <a:ln/>
            </p:spPr>
          </p:pic>
          <p:sp>
            <p:nvSpPr>
              <p:cNvPr id="13" name="Text Box 14"/>
              <p:cNvSpPr txBox="1">
                <a:spLocks noChangeArrowheads="1"/>
              </p:cNvSpPr>
              <p:nvPr/>
            </p:nvSpPr>
            <p:spPr bwMode="auto">
              <a:xfrm>
                <a:off x="3500430" y="5715016"/>
                <a:ext cx="3786214" cy="707886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 algn="ctr"/>
                <a:r>
                  <a:rPr lang="ru-RU" sz="2000" b="1" dirty="0">
                    <a:solidFill>
                      <a:schemeClr val="bg1">
                        <a:lumMod val="10000"/>
                      </a:schemeClr>
                    </a:solidFill>
                    <a:latin typeface="Arial" pitchFamily="34" charset="0"/>
                  </a:rPr>
                  <a:t>Строение вируса иммунодефицита человека</a:t>
                </a:r>
                <a:r>
                  <a:rPr lang="ru-RU" b="1" dirty="0">
                    <a:solidFill>
                      <a:schemeClr val="bg1">
                        <a:lumMod val="10000"/>
                      </a:schemeClr>
                    </a:solidFill>
                    <a:latin typeface="Arial" pitchFamily="34" charset="0"/>
                  </a:rPr>
                  <a:t>.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654032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Способы передачи вирусов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142984"/>
            <a:ext cx="2357454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 Black" pitchFamily="34" charset="0"/>
              </a:rPr>
              <a:t>Капельная инфекция</a:t>
            </a:r>
            <a:r>
              <a:rPr lang="ru-RU" sz="28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28926" y="2428868"/>
            <a:ext cx="2643206" cy="22860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  <a:latin typeface="Arial Black" pitchFamily="34" charset="0"/>
              </a:rPr>
              <a:t>Переносчик</a:t>
            </a:r>
            <a:endParaRPr lang="ru-RU" sz="28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57884" y="3214686"/>
            <a:ext cx="3000396" cy="27860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chemeClr val="tx1"/>
                </a:solidFill>
                <a:latin typeface="Arial Black" pitchFamily="34" charset="0"/>
              </a:rPr>
              <a:t>Контагиозная передача 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(</a:t>
            </a:r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при непосредственном физическом контакте</a:t>
            </a:r>
            <a:r>
              <a:rPr lang="ru-RU" sz="2000" b="1" dirty="0" smtClean="0">
                <a:solidFill>
                  <a:schemeClr val="tx1"/>
                </a:solidFill>
                <a:latin typeface="Arial Black" pitchFamily="34" charset="0"/>
              </a:rPr>
              <a:t>). </a:t>
            </a:r>
            <a:endParaRPr lang="ru-RU" sz="2000" b="1" i="1" dirty="0" smtClean="0">
              <a:solidFill>
                <a:schemeClr val="tx1"/>
              </a:solidFill>
              <a:latin typeface="Arial Black" pitchFamily="34" charset="0"/>
            </a:endParaRPr>
          </a:p>
          <a:p>
            <a:pPr algn="ctr"/>
            <a:endParaRPr lang="ru-RU" sz="20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330" name="Group 2"/>
          <p:cNvGraphicFramePr>
            <a:graphicFrameLocks noGrp="1"/>
          </p:cNvGraphicFramePr>
          <p:nvPr>
            <p:ph/>
          </p:nvPr>
        </p:nvGraphicFramePr>
        <p:xfrm>
          <a:off x="457200" y="277813"/>
          <a:ext cx="8229600" cy="6228271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836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CC33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itchFamily="34" charset="0"/>
                        </a:rPr>
                        <a:t>Безопасно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Опасно!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Очень опасно!!!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Укус комара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Прокалывание ушей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Black" pitchFamily="34" charset="0"/>
                        </a:rPr>
                        <a:t>Множественные половые связи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Пользование общественным туалетом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Нанесение татуировки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 Black" pitchFamily="34" charset="0"/>
                        </a:rPr>
                        <a:t>Переливание крови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Поцелуй в щеку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Пользование чужой зубной щеткой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Уход за больным СПИДом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Укус постельного клопа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Плавание в бассейне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Объятия с больным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Arial Black" pitchFamily="34" charset="0"/>
                        </a:rPr>
                        <a:t>СПИДом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 Black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42976" y="357166"/>
            <a:ext cx="7000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Проверка домашнего задания:</a:t>
            </a:r>
          </a:p>
          <a:p>
            <a:pPr algn="ctr"/>
            <a:r>
              <a:rPr lang="ru-RU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д</a:t>
            </a:r>
            <a:r>
              <a:rPr lang="ru-RU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айте ответ на предложенный вопрос</a:t>
            </a:r>
            <a:endParaRPr lang="ru-RU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1285860"/>
            <a:ext cx="892971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spc="150" normalizeH="0" baseline="0" dirty="0" smtClean="0">
                <a:ln w="11430"/>
                <a:solidFill>
                  <a:srgbClr val="8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Чем живое отличается от неживого?</a:t>
            </a:r>
            <a:endParaRPr kumimoji="0" lang="ru-RU" sz="2400" b="1" i="0" u="none" strike="noStrike" spc="150" normalizeH="0" baseline="0" dirty="0" smtClean="0">
              <a:ln w="11430"/>
              <a:solidFill>
                <a:srgbClr val="800000"/>
              </a:solidFill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spc="150" normalizeH="0" baseline="0" dirty="0" smtClean="0">
                <a:ln w="11430"/>
                <a:solidFill>
                  <a:srgbClr val="8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Какими свойствами обладают живые организмы? </a:t>
            </a:r>
            <a:endParaRPr kumimoji="0" lang="ru-RU" sz="2400" b="1" i="0" u="none" strike="noStrike" spc="150" normalizeH="0" baseline="0" dirty="0" smtClean="0">
              <a:ln w="11430"/>
              <a:solidFill>
                <a:srgbClr val="800000"/>
              </a:solidFill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spc="150" normalizeH="0" baseline="0" dirty="0" smtClean="0">
                <a:ln w="11430"/>
                <a:solidFill>
                  <a:srgbClr val="8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Что является основой строения любого организма ? </a:t>
            </a:r>
            <a:endParaRPr kumimoji="0" lang="ru-RU" sz="2400" b="1" i="0" u="none" strike="noStrike" spc="150" normalizeH="0" baseline="0" dirty="0" smtClean="0">
              <a:ln w="11430"/>
              <a:solidFill>
                <a:srgbClr val="800000"/>
              </a:solidFill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spc="150" normalizeH="0" baseline="0" dirty="0" smtClean="0">
                <a:ln w="11430"/>
                <a:solidFill>
                  <a:srgbClr val="8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Наука, изучающая клетку?</a:t>
            </a:r>
            <a:endParaRPr kumimoji="0" lang="ru-RU" sz="2400" b="1" i="0" u="none" strike="noStrike" spc="150" normalizeH="0" baseline="0" dirty="0" smtClean="0">
              <a:ln w="11430"/>
              <a:solidFill>
                <a:srgbClr val="800000"/>
              </a:solidFill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spc="150" normalizeH="0" baseline="0" dirty="0" smtClean="0">
                <a:ln w="11430"/>
                <a:solidFill>
                  <a:srgbClr val="8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Какими особенностями строения и жизнедеятельности обладает клетка?</a:t>
            </a:r>
            <a:endParaRPr kumimoji="0" lang="ru-RU" sz="2400" b="1" i="0" u="none" strike="noStrike" spc="150" normalizeH="0" baseline="0" dirty="0" smtClean="0">
              <a:ln w="11430"/>
              <a:solidFill>
                <a:srgbClr val="800000"/>
              </a:solidFill>
              <a:latin typeface="Arial Black" pitchFamily="34" charset="0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1" i="0" u="none" strike="noStrike" spc="150" normalizeH="0" baseline="0" dirty="0" smtClean="0">
                <a:ln w="11430"/>
                <a:solidFill>
                  <a:srgbClr val="800000"/>
                </a:solidFill>
                <a:latin typeface="Arial Black" pitchFamily="34" charset="0"/>
                <a:ea typeface="Calibri" pitchFamily="34" charset="0"/>
                <a:cs typeface="Times New Roman" pitchFamily="18" charset="0"/>
              </a:rPr>
              <a:t>Какая структура является носителем наследственной информации в клетках живых организмов?</a:t>
            </a:r>
            <a:endParaRPr kumimoji="0" lang="ru-RU" sz="2400" b="1" i="0" u="none" strike="noStrike" spc="150" normalizeH="0" baseline="0" dirty="0" smtClean="0">
              <a:ln w="11430"/>
              <a:solidFill>
                <a:srgbClr val="8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Многообразие вирусов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500562" y="1357298"/>
            <a:ext cx="4232769" cy="4572032"/>
          </a:xfrm>
          <a:prstGeom prst="rect">
            <a:avLst/>
          </a:prstGeom>
          <a:ln w="1270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42844" y="1357298"/>
            <a:ext cx="4214810" cy="156966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Бактериофаги </a:t>
            </a:r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– </a:t>
            </a:r>
            <a:r>
              <a:rPr lang="ru-RU" sz="24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вирусы поражающие бактерии</a:t>
            </a:r>
            <a:endParaRPr lang="ru-RU" sz="2400" dirty="0" smtClean="0">
              <a:solidFill>
                <a:srgbClr val="002060"/>
              </a:solidFill>
              <a:latin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3214686"/>
            <a:ext cx="4000528" cy="2308324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Биологический способ борьбы с бактериями вызывающими заболевания живых организмов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28596" y="1142984"/>
            <a:ext cx="8229600" cy="3008311"/>
          </a:xfrm>
        </p:spPr>
        <p:txBody>
          <a:bodyPr>
            <a:noAutofit/>
          </a:bodyPr>
          <a:lstStyle/>
          <a:p>
            <a:endParaRPr lang="ru-RU" sz="2800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just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Вирусы являются возбудителями многих опасных болезней человека, животных и растений</a:t>
            </a:r>
          </a:p>
          <a:p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  <a:p>
            <a:pPr algn="just"/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Использование в генетике и в селекции для получения вакцин против вирусных заболеваний, уничтожение вредных для сельского хозяйства насекомых, растений, животных.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57200" y="274638"/>
            <a:ext cx="8258204" cy="654032"/>
          </a:xfrm>
          <a:prstGeom prst="round2DiagRect">
            <a:avLst>
              <a:gd name="adj1" fmla="val 16667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Arial Black" pitchFamily="34" charset="0"/>
                <a:ea typeface="+mn-ea"/>
                <a:cs typeface="+mn-cs"/>
              </a:rPr>
              <a:t>Значение вирусов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0"/>
            <a:ext cx="357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3571875"/>
            <a:ext cx="357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1785938"/>
            <a:ext cx="357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5357813"/>
            <a:ext cx="357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571868" y="100010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b="1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714348" y="1142984"/>
            <a:ext cx="7500990" cy="3768733"/>
          </a:xfrm>
        </p:spPr>
        <p:txBody>
          <a:bodyPr>
            <a:noAutofit/>
          </a:bodyPr>
          <a:lstStyle/>
          <a:p>
            <a:pPr indent="17463"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Вирусы - </a:t>
            </a: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это </a:t>
            </a: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неклеточная форма жизни, способная проникать в живую клетку и размножаться внутри её.</a:t>
            </a:r>
          </a:p>
          <a:p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214282" y="214290"/>
            <a:ext cx="8715436" cy="1293799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Проблемный вопрос.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b="1" i="1" dirty="0" smtClean="0">
                <a:solidFill>
                  <a:srgbClr val="C00000"/>
                </a:solidFill>
                <a:latin typeface="Arial Black" pitchFamily="34" charset="0"/>
              </a:rPr>
              <a:t>Почему с вирусами – возбудителями заболеваний трудно вести борьбу и полностью их уничтожить?</a:t>
            </a:r>
            <a:endParaRPr lang="ru-RU" i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3" name="Содержимое 7"/>
          <p:cNvSpPr txBox="1">
            <a:spLocks/>
          </p:cNvSpPr>
          <p:nvPr/>
        </p:nvSpPr>
        <p:spPr>
          <a:xfrm>
            <a:off x="285720" y="1357298"/>
            <a:ext cx="8110542" cy="504507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Мельчайшие живые организмы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Устроены очень просто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имеют клеточного строения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Химический состав представлен только органическими веществами, а такие важные неорганические компоненты, как вода и минеральные соли, отсутствуют.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Вирусы не вырабатывают энергии, не потребляют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пищу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 Вирусы не растут и не имеют обмена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вещееств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Способны жить и воспроизводиться, паразитируя внутри других клеток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Находятся на границе живого и неживого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Каждый тип вируса распознает и инфицирует лишь определенные типы клеток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Легко приспосабливаются к новым условиям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Мутируют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Большинство вызывает болезни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+mn-lt"/>
                <a:cs typeface="+mn-cs"/>
              </a:rPr>
              <a:t>Могут долгое время находиться в скрытой форме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0"/>
            <a:ext cx="357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214" y="3643314"/>
            <a:ext cx="3571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1785938"/>
            <a:ext cx="357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Диана\Рабочий стол\Открытый урок\dna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358188" y="5357813"/>
            <a:ext cx="3571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Управляющая кнопка: далее 9">
            <a:hlinkClick r:id="rId3" action="ppaction://hlinksldjump" highlightClick="1"/>
          </p:cNvPr>
          <p:cNvSpPr/>
          <p:nvPr/>
        </p:nvSpPr>
        <p:spPr>
          <a:xfrm>
            <a:off x="7786710" y="6143644"/>
            <a:ext cx="1357290" cy="71435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оризонтальный свиток 6"/>
          <p:cNvGrpSpPr>
            <a:grpSpLocks/>
          </p:cNvGrpSpPr>
          <p:nvPr/>
        </p:nvGrpSpPr>
        <p:grpSpPr bwMode="auto">
          <a:xfrm>
            <a:off x="2219325" y="238125"/>
            <a:ext cx="5199063" cy="1493838"/>
            <a:chOff x="1398" y="150"/>
            <a:chExt cx="3275" cy="941"/>
          </a:xfrm>
        </p:grpSpPr>
        <p:pic>
          <p:nvPicPr>
            <p:cNvPr id="29699" name="Горизонтальный свиток 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98" y="150"/>
              <a:ext cx="3275" cy="941"/>
            </a:xfrm>
            <a:prstGeom prst="rect">
              <a:avLst/>
            </a:prstGeom>
            <a:noFill/>
          </p:spPr>
        </p:pic>
        <p:sp>
          <p:nvSpPr>
            <p:cNvPr id="29700" name="Text Box 4"/>
            <p:cNvSpPr txBox="1">
              <a:spLocks noChangeArrowheads="1"/>
            </p:cNvSpPr>
            <p:nvPr/>
          </p:nvSpPr>
          <p:spPr bwMode="auto">
            <a:xfrm>
              <a:off x="1547" y="287"/>
              <a:ext cx="3035" cy="6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06625" y="469900"/>
            <a:ext cx="4822825" cy="785813"/>
          </a:xfrm>
          <a:prstGeom prst="rect">
            <a:avLst/>
          </a:prstGeom>
          <a:noFill/>
        </p:spPr>
      </p:pic>
      <p:sp>
        <p:nvSpPr>
          <p:cNvPr id="10" name="Прямоугольник с одним вырезанным углом 9"/>
          <p:cNvSpPr/>
          <p:nvPr/>
        </p:nvSpPr>
        <p:spPr>
          <a:xfrm>
            <a:off x="571472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 flipH="1">
            <a:off x="5500694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с двумя вырезанными соседними углами 12"/>
          <p:cNvSpPr/>
          <p:nvPr/>
        </p:nvSpPr>
        <p:spPr>
          <a:xfrm>
            <a:off x="3000364" y="4000504"/>
            <a:ext cx="3429024" cy="1357322"/>
          </a:xfrm>
          <a:prstGeom prst="snip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2300" y="2225675"/>
            <a:ext cx="3492500" cy="955675"/>
          </a:xfrm>
          <a:prstGeom prst="rect">
            <a:avLst/>
          </a:prstGeom>
          <a:noFill/>
        </p:spPr>
      </p:pic>
      <p:sp>
        <p:nvSpPr>
          <p:cNvPr id="15" name="Стрелка вниз 14"/>
          <p:cNvSpPr/>
          <p:nvPr/>
        </p:nvSpPr>
        <p:spPr>
          <a:xfrm rot="1498729">
            <a:off x="2857488" y="1643050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640257">
            <a:off x="6503180" y="1620478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500562" y="2143116"/>
            <a:ext cx="366574" cy="1099378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9" name="Прямоугольник 18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38800" y="2298700"/>
            <a:ext cx="3194050" cy="957263"/>
          </a:xfrm>
          <a:prstGeom prst="rect">
            <a:avLst/>
          </a:prstGeom>
          <a:noFill/>
        </p:spPr>
      </p:pic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13" y="4230688"/>
            <a:ext cx="3408362" cy="957262"/>
          </a:xfrm>
          <a:prstGeom prst="rect">
            <a:avLst/>
          </a:prstGeom>
          <a:noFill/>
        </p:spPr>
      </p:pic>
      <p:pic>
        <p:nvPicPr>
          <p:cNvPr id="14338" name="Picture 2" descr="C:\Documents and Settings\Диана\Рабочий стол\Открытый урок\25.gif"/>
          <p:cNvPicPr>
            <a:picLocks noChangeAspect="1" noChangeArrowheads="1" noCrop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85786" y="4500570"/>
            <a:ext cx="10048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оризонтальный свиток 6"/>
          <p:cNvGrpSpPr>
            <a:grpSpLocks/>
          </p:cNvGrpSpPr>
          <p:nvPr/>
        </p:nvGrpSpPr>
        <p:grpSpPr bwMode="auto">
          <a:xfrm>
            <a:off x="1719263" y="311150"/>
            <a:ext cx="6413500" cy="1420813"/>
            <a:chOff x="1083" y="196"/>
            <a:chExt cx="4040" cy="895"/>
          </a:xfrm>
        </p:grpSpPr>
        <p:pic>
          <p:nvPicPr>
            <p:cNvPr id="30723" name="Горизонтальный свиток 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83" y="196"/>
              <a:ext cx="4040" cy="895"/>
            </a:xfrm>
            <a:prstGeom prst="rect">
              <a:avLst/>
            </a:prstGeom>
            <a:noFill/>
          </p:spPr>
        </p:pic>
        <p:sp>
          <p:nvSpPr>
            <p:cNvPr id="30724" name="Text Box 4"/>
            <p:cNvSpPr txBox="1">
              <a:spLocks noChangeArrowheads="1"/>
            </p:cNvSpPr>
            <p:nvPr/>
          </p:nvSpPr>
          <p:spPr bwMode="auto">
            <a:xfrm>
              <a:off x="1226" y="326"/>
              <a:ext cx="3808" cy="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779588" y="469900"/>
            <a:ext cx="6400800" cy="785813"/>
          </a:xfrm>
          <a:prstGeom prst="rect">
            <a:avLst/>
          </a:prstGeom>
          <a:noFill/>
        </p:spPr>
      </p:pic>
      <p:sp>
        <p:nvSpPr>
          <p:cNvPr id="10" name="Прямоугольник с одним вырезанным углом 9"/>
          <p:cNvSpPr/>
          <p:nvPr/>
        </p:nvSpPr>
        <p:spPr>
          <a:xfrm>
            <a:off x="571472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 flipH="1">
            <a:off x="5500694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с двумя вырезанными соседними углами 12"/>
          <p:cNvSpPr/>
          <p:nvPr/>
        </p:nvSpPr>
        <p:spPr>
          <a:xfrm>
            <a:off x="3000364" y="4000504"/>
            <a:ext cx="3429024" cy="1357322"/>
          </a:xfrm>
          <a:prstGeom prst="snip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2285992"/>
            <a:ext cx="3163887" cy="955675"/>
          </a:xfrm>
          <a:prstGeom prst="rect">
            <a:avLst/>
          </a:prstGeom>
          <a:noFill/>
        </p:spPr>
      </p:pic>
      <p:sp>
        <p:nvSpPr>
          <p:cNvPr id="15" name="Стрелка вниз 14"/>
          <p:cNvSpPr/>
          <p:nvPr/>
        </p:nvSpPr>
        <p:spPr>
          <a:xfrm rot="1498729">
            <a:off x="2857488" y="1643050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640257">
            <a:off x="6503180" y="1620478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500562" y="2143116"/>
            <a:ext cx="366574" cy="1099378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286380" y="2357430"/>
            <a:ext cx="385762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б) самостоятельно, вне клеток хозяина</a:t>
            </a:r>
          </a:p>
        </p:txBody>
      </p:sp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40075" y="4230688"/>
            <a:ext cx="3151188" cy="957262"/>
          </a:xfrm>
          <a:prstGeom prst="rect">
            <a:avLst/>
          </a:prstGeom>
          <a:noFill/>
        </p:spPr>
      </p:pic>
      <p:pic>
        <p:nvPicPr>
          <p:cNvPr id="14338" name="Picture 2" descr="C:\Documents and Settings\Диана\Рабочий стол\Открытый урок\25.gif"/>
          <p:cNvPicPr>
            <a:picLocks noChangeAspect="1" noChangeArrowheads="1" noCrop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71472" y="4357694"/>
            <a:ext cx="10048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оризонтальный свиток 6"/>
          <p:cNvGrpSpPr>
            <a:grpSpLocks/>
          </p:cNvGrpSpPr>
          <p:nvPr/>
        </p:nvGrpSpPr>
        <p:grpSpPr bwMode="auto">
          <a:xfrm>
            <a:off x="792163" y="92075"/>
            <a:ext cx="7772400" cy="1706563"/>
            <a:chOff x="499" y="58"/>
            <a:chExt cx="4896" cy="1075"/>
          </a:xfrm>
        </p:grpSpPr>
        <p:pic>
          <p:nvPicPr>
            <p:cNvPr id="31747" name="Горизонтальный свиток 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9" y="58"/>
              <a:ext cx="4896" cy="1075"/>
            </a:xfrm>
            <a:prstGeom prst="rect">
              <a:avLst/>
            </a:prstGeom>
            <a:noFill/>
          </p:spPr>
        </p:pic>
        <p:sp>
          <p:nvSpPr>
            <p:cNvPr id="31748" name="Text Box 4"/>
            <p:cNvSpPr txBox="1">
              <a:spLocks noChangeArrowheads="1"/>
            </p:cNvSpPr>
            <p:nvPr/>
          </p:nvSpPr>
          <p:spPr bwMode="auto">
            <a:xfrm>
              <a:off x="664" y="214"/>
              <a:ext cx="4629" cy="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000100" y="285728"/>
            <a:ext cx="764386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?</a:t>
            </a:r>
            <a:r>
              <a:rPr lang="ru-RU" sz="3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Наука, изучающая вирусы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    называется -</a:t>
            </a:r>
          </a:p>
        </p:txBody>
      </p:sp>
      <p:sp>
        <p:nvSpPr>
          <p:cNvPr id="10" name="Прямоугольник с одним вырезанным углом 9"/>
          <p:cNvSpPr/>
          <p:nvPr/>
        </p:nvSpPr>
        <p:spPr>
          <a:xfrm>
            <a:off x="571472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 flipH="1">
            <a:off x="5500694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с двумя вырезанными соседними углами 12"/>
          <p:cNvSpPr/>
          <p:nvPr/>
        </p:nvSpPr>
        <p:spPr>
          <a:xfrm>
            <a:off x="3000364" y="4000504"/>
            <a:ext cx="3429024" cy="1357322"/>
          </a:xfrm>
          <a:prstGeom prst="snip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3413" y="2225675"/>
            <a:ext cx="3157537" cy="560388"/>
          </a:xfrm>
          <a:prstGeom prst="rect">
            <a:avLst/>
          </a:prstGeom>
          <a:noFill/>
        </p:spPr>
      </p:pic>
      <p:sp>
        <p:nvSpPr>
          <p:cNvPr id="15" name="Стрелка вниз 14"/>
          <p:cNvSpPr/>
          <p:nvPr/>
        </p:nvSpPr>
        <p:spPr>
          <a:xfrm rot="1498729">
            <a:off x="2857488" y="1643050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640257">
            <a:off x="6503180" y="1620478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500562" y="2143116"/>
            <a:ext cx="366574" cy="1099378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00694" y="2357430"/>
            <a:ext cx="3500462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б) эпидемиология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143240" y="4286256"/>
            <a:ext cx="3143272" cy="49244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в) </a:t>
            </a:r>
            <a:r>
              <a:rPr lang="ru-RU" sz="26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вирусология</a:t>
            </a:r>
            <a:endParaRPr lang="ru-RU" sz="2600" b="1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14338" name="Picture 2" descr="C:\Documents and Settings\Диана\Рабочий стол\Открытый урок\2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4500570"/>
            <a:ext cx="10048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оризонтальный свиток 6"/>
          <p:cNvGrpSpPr>
            <a:grpSpLocks/>
          </p:cNvGrpSpPr>
          <p:nvPr/>
        </p:nvGrpSpPr>
        <p:grpSpPr bwMode="auto">
          <a:xfrm>
            <a:off x="792163" y="92075"/>
            <a:ext cx="7553325" cy="1706563"/>
            <a:chOff x="499" y="58"/>
            <a:chExt cx="4758" cy="1075"/>
          </a:xfrm>
        </p:grpSpPr>
        <p:pic>
          <p:nvPicPr>
            <p:cNvPr id="32771" name="Горизонтальный свиток 6"/>
            <p:cNvPicPr>
              <a:picLocks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9" y="58"/>
              <a:ext cx="4758" cy="1075"/>
            </a:xfrm>
            <a:prstGeom prst="rect">
              <a:avLst/>
            </a:prstGeom>
            <a:noFill/>
          </p:spPr>
        </p:pic>
        <p:sp>
          <p:nvSpPr>
            <p:cNvPr id="32772" name="Text Box 4"/>
            <p:cNvSpPr txBox="1">
              <a:spLocks noChangeArrowheads="1"/>
            </p:cNvSpPr>
            <p:nvPr/>
          </p:nvSpPr>
          <p:spPr bwMode="auto">
            <a:xfrm>
              <a:off x="664" y="214"/>
              <a:ext cx="4494" cy="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entury Schoolbook" pitchFamily="18" charset="0"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1000100" y="285728"/>
            <a:ext cx="764386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8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?</a:t>
            </a:r>
            <a:r>
              <a:rPr lang="ru-RU" sz="3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Синтез вирусного белка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         осуществляется</a:t>
            </a:r>
          </a:p>
        </p:txBody>
      </p:sp>
      <p:sp>
        <p:nvSpPr>
          <p:cNvPr id="10" name="Прямоугольник с одним вырезанным углом 9"/>
          <p:cNvSpPr/>
          <p:nvPr/>
        </p:nvSpPr>
        <p:spPr>
          <a:xfrm>
            <a:off x="571472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 flipH="1">
            <a:off x="5500694" y="2071678"/>
            <a:ext cx="3429024" cy="1428760"/>
          </a:xfrm>
          <a:prstGeom prst="snip1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с двумя вырезанными соседними углами 12"/>
          <p:cNvSpPr/>
          <p:nvPr/>
        </p:nvSpPr>
        <p:spPr>
          <a:xfrm>
            <a:off x="3000364" y="4000504"/>
            <a:ext cx="3429024" cy="1357322"/>
          </a:xfrm>
          <a:prstGeom prst="snip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2285992"/>
            <a:ext cx="3571900" cy="86177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а)  </a:t>
            </a:r>
            <a:r>
              <a:rPr lang="ru-RU" sz="2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на  собственных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рибосомах вируса</a:t>
            </a:r>
          </a:p>
        </p:txBody>
      </p:sp>
      <p:sp>
        <p:nvSpPr>
          <p:cNvPr id="15" name="Стрелка вниз 14"/>
          <p:cNvSpPr/>
          <p:nvPr/>
        </p:nvSpPr>
        <p:spPr>
          <a:xfrm rot="1498729">
            <a:off x="2857488" y="1643050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19640257">
            <a:off x="6503180" y="1620478"/>
            <a:ext cx="285752" cy="357190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500562" y="2143116"/>
            <a:ext cx="366574" cy="1099378"/>
          </a:xfrm>
          <a:prstGeom prst="downArrow">
            <a:avLst>
              <a:gd name="adj1" fmla="val 50000"/>
              <a:gd name="adj2" fmla="val 65422"/>
            </a:avLst>
          </a:prstGeom>
          <a:solidFill>
            <a:srgbClr val="FFFF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500694" y="2357430"/>
            <a:ext cx="3500462" cy="8925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б) на рибосомах клетки-хозяина</a:t>
            </a:r>
          </a:p>
        </p:txBody>
      </p:sp>
      <p:pic>
        <p:nvPicPr>
          <p:cNvPr id="20" name="Прямоугольник 1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97213" y="4230688"/>
            <a:ext cx="3346450" cy="957262"/>
          </a:xfrm>
          <a:prstGeom prst="rect">
            <a:avLst/>
          </a:prstGeom>
          <a:noFill/>
        </p:spPr>
      </p:pic>
      <p:pic>
        <p:nvPicPr>
          <p:cNvPr id="14338" name="Picture 2" descr="C:\Documents and Settings\Диана\Рабочий стол\Открытый урок\25.gif"/>
          <p:cNvPicPr>
            <a:picLocks noChangeAspect="1" noChangeArrowheads="1" noCrop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786" y="4071942"/>
            <a:ext cx="1004887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Домашнее задание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76801" name="Rectangle 1"/>
          <p:cNvSpPr>
            <a:spLocks noChangeArrowheads="1"/>
          </p:cNvSpPr>
          <p:nvPr/>
        </p:nvSpPr>
        <p:spPr bwMode="auto">
          <a:xfrm>
            <a:off x="428596" y="1428736"/>
            <a:ext cx="821537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Параграф 20, ответить на вопросы после параграфа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1" i="0" u="none" strike="noStrike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Творческое задание: </a:t>
            </a:r>
            <a:r>
              <a:rPr lang="ru-RU" sz="28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н</a:t>
            </a:r>
            <a:r>
              <a:rPr kumimoji="0" lang="ru-RU" sz="2800" b="1" i="0" u="none" strike="noStrike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аписать памятки учащимся о профилактике различных видах  вирусных заболеваний.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1" i="0" u="none" strike="noStrike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Calibri" pitchFamily="34" charset="0"/>
                <a:cs typeface="Times New Roman" pitchFamily="18" charset="0"/>
              </a:rPr>
              <a:t>Провести мини-исследование по вопросу: почему то, что поражает компьютерные программы,  тоже назвали вирусом?</a:t>
            </a:r>
            <a:endParaRPr kumimoji="0" lang="ru-RU" sz="3600" b="1" i="0" u="none" strike="noStrike" normalizeH="0" baseline="0" dirty="0" smtClean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7572396" y="6286520"/>
            <a:ext cx="1571604" cy="5714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401080" cy="5840435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solidFill>
                  <a:srgbClr val="C00000"/>
                </a:solidFill>
                <a:latin typeface="Arial Black" pitchFamily="34" charset="0"/>
              </a:rPr>
              <a:t>   И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</a:rPr>
              <a:t>в завершении нашего урока выскажите свое мнение о нем, о своем самочувствии на уроке, о своих товарищах и работе с ними. Можно воспользоваться подсказками: - </a:t>
            </a:r>
            <a:endParaRPr lang="ru-RU" b="1" dirty="0" smtClean="0">
              <a:solidFill>
                <a:srgbClr val="C00000"/>
              </a:solidFill>
              <a:latin typeface="Arial Black" pitchFamily="34" charset="0"/>
            </a:endParaRP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Сегодня 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я узнал …	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Я 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удивился …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Теперь 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я умею …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Я 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хотел бы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Текст 6"/>
          <p:cNvSpPr>
            <a:spLocks noGrp="1"/>
          </p:cNvSpPr>
          <p:nvPr>
            <p:ph type="body" sz="half" idx="2"/>
          </p:nvPr>
        </p:nvSpPr>
        <p:spPr>
          <a:xfrm>
            <a:off x="642910" y="1071546"/>
            <a:ext cx="8001056" cy="3429024"/>
          </a:xfrm>
        </p:spPr>
        <p:txBody>
          <a:bodyPr>
            <a:noAutofit/>
          </a:bodyPr>
          <a:lstStyle/>
          <a:p>
            <a:pPr lvl="0" algn="ctr"/>
            <a:r>
              <a:rPr lang="ru-RU" sz="3600" dirty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</a:rPr>
              <a:t> </a:t>
            </a:r>
            <a:r>
              <a:rPr lang="ru-RU" sz="3600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</a:rPr>
              <a:t>Согласно статистическим данным на 1 июня 2011  года из </a:t>
            </a:r>
            <a:r>
              <a:rPr lang="ru-RU" sz="3600" dirty="0" smtClean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</a:rPr>
              <a:t>6,8  </a:t>
            </a:r>
            <a:r>
              <a:rPr lang="ru-RU" sz="3600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</a:rPr>
              <a:t>млрд. человек, живущих на Земле примерно 34 млн. заражены ВИЧ. В Китае, например, около 86 тыс. чел больны </a:t>
            </a:r>
            <a:r>
              <a:rPr lang="ru-RU" sz="3600" dirty="0" err="1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</a:rPr>
              <a:t>СПИДом</a:t>
            </a:r>
            <a:r>
              <a:rPr lang="ru-RU" sz="3600" dirty="0">
                <a:solidFill>
                  <a:srgbClr val="C00000"/>
                </a:solidFill>
                <a:latin typeface="Arial Black" pitchFamily="34" charset="0"/>
                <a:ea typeface="Times New Roman" pitchFamily="18" charset="0"/>
              </a:rPr>
              <a:t>, а к концу года могут быть заражены ВИЧ около 700 тыс. чел. 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</a:endParaRPr>
          </a:p>
          <a:p>
            <a:pPr algn="ctr"/>
            <a:endParaRPr lang="ru-RU" sz="3600" dirty="0" smtClean="0">
              <a:solidFill>
                <a:srgbClr val="C00000"/>
              </a:solidFill>
            </a:endParaRPr>
          </a:p>
        </p:txBody>
      </p:sp>
      <p:pic>
        <p:nvPicPr>
          <p:cNvPr id="10245" name="Picture 2" descr="http://musopedia.ru/uploads/1288205718_freddie_mercury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928670"/>
            <a:ext cx="36433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42844" y="2000240"/>
            <a:ext cx="50720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Фредди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ru-RU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Меркьюри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солист  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группы </a:t>
            </a:r>
            <a:r>
              <a:rPr lang="ru-RU" sz="36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Queen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 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4071942"/>
            <a:ext cx="4143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Умер 24 ноября 1991 года, 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Arial Black" pitchFamily="34" charset="0"/>
              </a:rPr>
              <a:t>от </a:t>
            </a:r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бронхиальной пневмонии, развившейся на фоне </a:t>
            </a:r>
            <a:r>
              <a:rPr lang="ru-RU" sz="2000" b="1" dirty="0" err="1">
                <a:solidFill>
                  <a:srgbClr val="FF0000"/>
                </a:solidFill>
                <a:latin typeface="Arial Black" pitchFamily="34" charset="0"/>
              </a:rPr>
              <a:t>СПИДа</a:t>
            </a:r>
            <a:r>
              <a:rPr lang="ru-RU" sz="2000" b="1" dirty="0">
                <a:solidFill>
                  <a:srgbClr val="FF0000"/>
                </a:solidFill>
                <a:latin typeface="Arial Black" pitchFamily="34" charset="0"/>
              </a:rPr>
              <a:t>. </a:t>
            </a:r>
          </a:p>
        </p:txBody>
      </p:sp>
      <p:pic>
        <p:nvPicPr>
          <p:cNvPr id="10" name="12 Say It_'s Not True[mp3lemon.net] (2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2462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0243" grpId="0" build="p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Диана\Рабочий стол\Открытый урок\Вирусы картинки\slide0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500042"/>
            <a:ext cx="4657725" cy="515778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57166"/>
            <a:ext cx="6115064" cy="6116637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Любая форма жизни является уникальной, требует к себе уважения, независимо от ее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  ценности для человека.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b="1" dirty="0" smtClean="0">
                <a:solidFill>
                  <a:srgbClr val="C00000"/>
                </a:solidFill>
              </a:rPr>
              <a:t> 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«</a:t>
            </a:r>
            <a:r>
              <a:rPr lang="en-US" b="1" dirty="0" err="1" smtClean="0">
                <a:solidFill>
                  <a:srgbClr val="C00000"/>
                </a:solidFill>
              </a:rPr>
              <a:t>Всемирная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хартия</a:t>
            </a:r>
            <a:r>
              <a:rPr lang="en-US" b="1" dirty="0" smtClean="0">
                <a:solidFill>
                  <a:srgbClr val="C00000"/>
                </a:solidFill>
              </a:rPr>
              <a:t> о </a:t>
            </a:r>
            <a:r>
              <a:rPr lang="en-US" b="1" dirty="0" err="1" smtClean="0">
                <a:solidFill>
                  <a:srgbClr val="C00000"/>
                </a:solidFill>
              </a:rPr>
              <a:t>природе</a:t>
            </a:r>
            <a:r>
              <a:rPr lang="en-US" b="1" dirty="0" smtClean="0">
                <a:solidFill>
                  <a:srgbClr val="C00000"/>
                </a:solidFill>
              </a:rPr>
              <a:t>», 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en-US" b="1" dirty="0" smtClean="0">
                <a:solidFill>
                  <a:srgbClr val="C00000"/>
                </a:solidFill>
              </a:rPr>
              <a:t> </a:t>
            </a:r>
            <a:r>
              <a:rPr lang="en-US" b="1" dirty="0" err="1" smtClean="0">
                <a:solidFill>
                  <a:srgbClr val="C00000"/>
                </a:solidFill>
              </a:rPr>
              <a:t>принята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Генеральной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</a:rPr>
              <a:t>Ассамблеей</a:t>
            </a: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ООН (1982)</a:t>
            </a:r>
            <a:endParaRPr lang="ru-RU" b="1" dirty="0" smtClean="0">
              <a:solidFill>
                <a:srgbClr val="C0000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5"/>
          <p:cNvSpPr txBox="1">
            <a:spLocks noChangeArrowheads="1"/>
          </p:cNvSpPr>
          <p:nvPr/>
        </p:nvSpPr>
        <p:spPr bwMode="auto">
          <a:xfrm>
            <a:off x="928688" y="642938"/>
            <a:ext cx="74295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Gill Sans MT" pitchFamily="34" charset="0"/>
                <a:hlinkClick r:id="rId2"/>
              </a:rPr>
              <a:t>http://freddieforaday.odessastrings.com/ru/freddie-mercury-biography</a:t>
            </a:r>
            <a:endParaRPr lang="ru-RU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Gill Sans MT" pitchFamily="34" charset="0"/>
                <a:hlinkClick r:id="rId3"/>
              </a:rPr>
              <a:t>http://musopedia.ru/author/Freddie+Mercury.html</a:t>
            </a:r>
            <a:endParaRPr lang="ru-RU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Gill Sans MT" pitchFamily="34" charset="0"/>
                <a:hlinkClick r:id="rId4"/>
              </a:rPr>
              <a:t>http://dnevniki.ykt.ru/%D0%9D%D0%B5%D1%84%D1%80%D0%98%D0%BC/464782</a:t>
            </a:r>
            <a:endParaRPr lang="ru-RU" dirty="0">
              <a:solidFill>
                <a:srgbClr val="FF0000"/>
              </a:solidFill>
              <a:latin typeface="Calibri" pitchFamily="34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Gill Sans MT" pitchFamily="34" charset="0"/>
                <a:hlinkClick r:id="rId5"/>
              </a:rPr>
              <a:t>http://</a:t>
            </a:r>
            <a:r>
              <a:rPr lang="en-US" dirty="0" smtClean="0">
                <a:solidFill>
                  <a:srgbClr val="FF0000"/>
                </a:solidFill>
                <a:latin typeface="Gill Sans MT" pitchFamily="34" charset="0"/>
                <a:hlinkClick r:id="rId5"/>
              </a:rPr>
              <a:t>yuricg.narod.ru/rock/queen.html</a:t>
            </a:r>
            <a:endParaRPr lang="ru-RU" dirty="0" smtClean="0">
              <a:solidFill>
                <a:srgbClr val="FF0000"/>
              </a:solidFill>
              <a:latin typeface="Gill Sans MT" pitchFamily="34" charset="0"/>
            </a:endParaRPr>
          </a:p>
          <a:p>
            <a:r>
              <a:rPr lang="en-US" dirty="0" smtClean="0">
                <a:hlinkClick r:id="rId6"/>
              </a:rPr>
              <a:t>http://www.xn--1-btbmlni5exc.xn--p1ai/blog/</a:t>
            </a:r>
            <a:endParaRPr lang="ru-RU" dirty="0" smtClean="0"/>
          </a:p>
          <a:p>
            <a:r>
              <a:rPr lang="en-US" dirty="0" smtClean="0">
                <a:hlinkClick r:id="rId7"/>
              </a:rPr>
              <a:t>http://ab-vet.ru/bolezni?page=4</a:t>
            </a:r>
            <a:endParaRPr lang="ru-RU" dirty="0" smtClean="0"/>
          </a:p>
          <a:p>
            <a:endParaRPr lang="ru-RU" dirty="0">
              <a:solidFill>
                <a:srgbClr val="FF0000"/>
              </a:solidFill>
              <a:latin typeface="Calibri" pitchFamily="34" charset="0"/>
            </a:endParaRPr>
          </a:p>
          <a:p>
            <a:endParaRPr lang="ru-RU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85786" y="1214422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b="1" u="sng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 урока</a:t>
            </a: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  <a: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6000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sz="6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WordArt 3"/>
          <p:cNvSpPr>
            <a:spLocks noGrp="1" noChangeArrowheads="1" noChangeShapeType="1" noTextEdit="1"/>
          </p:cNvSpPr>
          <p:nvPr>
            <p:ph type="subTitle" idx="1"/>
          </p:nvPr>
        </p:nvSpPr>
        <p:spPr bwMode="auto">
          <a:xfrm>
            <a:off x="714348" y="2428868"/>
            <a:ext cx="7715304" cy="264320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511"/>
              </a:avLst>
            </a:prstTxWarp>
            <a:noAutofit/>
          </a:bodyPr>
          <a:lstStyle/>
          <a:p>
            <a:pPr algn="ctr"/>
            <a:r>
              <a:rPr lang="ru-RU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Вирусы – неклеточная</a:t>
            </a:r>
          </a:p>
          <a:p>
            <a:pPr algn="ctr"/>
            <a:r>
              <a:rPr lang="ru-RU" sz="6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/>
              </a:rPr>
              <a:t> форма жизни</a:t>
            </a:r>
            <a:endParaRPr lang="ru-RU" sz="6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357694"/>
            <a:ext cx="8229600" cy="221457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Цель: </a:t>
            </a:r>
            <a:r>
              <a:rPr lang="ru-RU" b="1" u="sng" dirty="0" smtClean="0">
                <a:solidFill>
                  <a:srgbClr val="002060"/>
                </a:solidFill>
              </a:rPr>
              <a:t>узнать </a:t>
            </a:r>
            <a:r>
              <a:rPr lang="ru-RU" b="1" u="sng" dirty="0">
                <a:solidFill>
                  <a:srgbClr val="002060"/>
                </a:solidFill>
              </a:rPr>
              <a:t>состав, строение и особенности жизнедеятельности вирусов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1"/>
            <a:ext cx="8229600" cy="4071966"/>
          </a:xfrm>
        </p:spPr>
        <p:txBody>
          <a:bodyPr/>
          <a:lstStyle/>
          <a:p>
            <a:pPr algn="ctr">
              <a:buNone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Проблемный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вопрос.</a:t>
            </a:r>
            <a:r>
              <a:rPr lang="ru-RU" i="1" dirty="0"/>
              <a:t/>
            </a:r>
            <a:br>
              <a:rPr lang="ru-RU" i="1" dirty="0"/>
            </a:br>
            <a:r>
              <a:rPr lang="ru-RU" sz="4000" b="1" i="1" dirty="0">
                <a:solidFill>
                  <a:srgbClr val="C00000"/>
                </a:solidFill>
                <a:latin typeface="Arial Black" pitchFamily="34" charset="0"/>
              </a:rPr>
              <a:t>Почему с вирусами – возбудителями заболеваний трудно вести борьбу и полностью их уничтожить?</a:t>
            </a:r>
            <a:endParaRPr lang="ru-RU" i="1" dirty="0">
              <a:solidFill>
                <a:srgbClr val="C00000"/>
              </a:solidFill>
              <a:latin typeface="Arial Black" pitchFamily="34" charset="0"/>
            </a:endParaRPr>
          </a:p>
          <a:p>
            <a:endParaRPr lang="ru-RU" u="sng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214422"/>
            <a:ext cx="4214842" cy="526297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73050" indent="-9525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В 1852 году русский ботаник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  </a:t>
            </a:r>
            <a:r>
              <a:rPr lang="ru-RU" sz="2800" b="1" cap="small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Дмитрий Иосифович Ивановский  </a:t>
            </a: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получил инфекционный экстракт из растений табака, пораженных мозаичной </a:t>
            </a: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болезнью.</a:t>
            </a:r>
            <a:endParaRPr lang="ru-RU" sz="2800" b="1" cap="small" dirty="0">
              <a:solidFill>
                <a:schemeClr val="accent1">
                  <a:lumMod val="50000"/>
                </a:schemeClr>
              </a:solidFill>
              <a:latin typeface="Arial Black" pitchFamily="34" charset="0"/>
              <a:cs typeface="Times New Roman" pitchFamily="18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857224" y="285728"/>
            <a:ext cx="7429500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История изучения вирусов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4" name="Picture 3" descr="C:\Documents and Settings\Диана\Рабочий стол\Открытый урок\1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1285860"/>
            <a:ext cx="4203320" cy="5000660"/>
          </a:xfrm>
          <a:prstGeom prst="rect">
            <a:avLst/>
          </a:prstGeom>
          <a:ln w="2286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285860"/>
            <a:ext cx="4572000" cy="483209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 smtClean="0">
                <a:latin typeface="Arial Black" pitchFamily="34" charset="0"/>
              </a:rPr>
              <a:t> </a:t>
            </a: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В 1898 году голландец </a:t>
            </a: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b="1" cap="small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Мартин </a:t>
            </a:r>
            <a:r>
              <a:rPr lang="ru-RU" sz="2800" b="1" cap="small" dirty="0" err="1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Бейеринк</a:t>
            </a:r>
            <a:r>
              <a:rPr lang="ru-RU" sz="2800" b="1" cap="small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ввел термин </a:t>
            </a:r>
            <a:r>
              <a:rPr lang="ru-RU" sz="2800" b="1" i="1" cap="small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«вирус», </a:t>
            </a:r>
            <a:r>
              <a:rPr lang="ru-RU" sz="2800" b="1" cap="small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  <a:cs typeface="Times New Roman" pitchFamily="18" charset="0"/>
              </a:rPr>
              <a:t>чтобы обозначить инфекционную природу определенных профильтрованных растительных жидкостей</a:t>
            </a:r>
            <a:endParaRPr lang="ru-RU" sz="2800" dirty="0">
              <a:latin typeface="Arial Black" pitchFamily="34" charset="0"/>
            </a:endParaRP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857250" y="428625"/>
            <a:ext cx="7429500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История изучения вирусов</a:t>
            </a:r>
            <a:endParaRPr lang="ru-RU" sz="3200" dirty="0">
              <a:latin typeface="Arial Black" pitchFamily="34" charset="0"/>
            </a:endParaRPr>
          </a:p>
        </p:txBody>
      </p:sp>
      <p:pic>
        <p:nvPicPr>
          <p:cNvPr id="4" name="Picture 6" descr="Beijerinck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1285860"/>
            <a:ext cx="3512170" cy="5108444"/>
          </a:xfrm>
          <a:prstGeom prst="rect">
            <a:avLst/>
          </a:prstGeom>
          <a:ln w="228600" cap="sq" cmpd="thickThin">
            <a:solidFill>
              <a:srgbClr val="8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Documents and Settings\Диана\Рабочий стол\Открытый урок\viru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72132" y="1000108"/>
            <a:ext cx="3286148" cy="3257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85720" y="1214422"/>
            <a:ext cx="521497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Вирусология –  наука о вирусах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928662" y="285728"/>
            <a:ext cx="7429500" cy="57150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smtClean="0">
                <a:latin typeface="Arial Black" pitchFamily="34" charset="0"/>
              </a:rPr>
              <a:t>Работа в группах</a:t>
            </a:r>
            <a:endParaRPr lang="ru-RU" sz="3200" dirty="0"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142984"/>
            <a:ext cx="85011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C00000"/>
                </a:solidFill>
              </a:rPr>
              <a:t>Первая </a:t>
            </a:r>
            <a:r>
              <a:rPr lang="ru-RU" sz="3200" dirty="0" smtClean="0">
                <a:solidFill>
                  <a:srgbClr val="C00000"/>
                </a:solidFill>
              </a:rPr>
              <a:t>группа</a:t>
            </a:r>
            <a:r>
              <a:rPr lang="ru-RU" sz="3200" dirty="0">
                <a:solidFill>
                  <a:srgbClr val="C00000"/>
                </a:solidFill>
              </a:rPr>
              <a:t> </a:t>
            </a:r>
            <a:r>
              <a:rPr lang="ru-RU" sz="3200" dirty="0" smtClean="0">
                <a:solidFill>
                  <a:srgbClr val="002060"/>
                </a:solidFill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</a:rPr>
              <a:t>«Вирусы </a:t>
            </a:r>
            <a:r>
              <a:rPr lang="ru-RU" sz="3200" b="1" dirty="0">
                <a:solidFill>
                  <a:srgbClr val="002060"/>
                </a:solidFill>
              </a:rPr>
              <a:t>– это плохие новости в хорошей упаковке из белка</a:t>
            </a:r>
            <a:r>
              <a:rPr lang="ru-RU" sz="3200" b="1" dirty="0" smtClean="0">
                <a:solidFill>
                  <a:srgbClr val="002060"/>
                </a:solidFill>
              </a:rPr>
              <a:t>».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C00000"/>
                </a:solidFill>
              </a:rPr>
              <a:t>Вторая группа </a:t>
            </a:r>
            <a:r>
              <a:rPr lang="ru-RU" sz="3200" dirty="0" smtClean="0"/>
              <a:t>- </a:t>
            </a:r>
            <a:r>
              <a:rPr lang="ru-RU" sz="3200" b="1" dirty="0">
                <a:solidFill>
                  <a:srgbClr val="002060"/>
                </a:solidFill>
              </a:rPr>
              <a:t>«Вирусы – </a:t>
            </a:r>
            <a:r>
              <a:rPr lang="ru-RU" sz="3200" b="1" dirty="0" smtClean="0">
                <a:solidFill>
                  <a:srgbClr val="002060"/>
                </a:solidFill>
              </a:rPr>
              <a:t>самозваные </a:t>
            </a:r>
            <a:r>
              <a:rPr lang="ru-RU" sz="3200" b="1" dirty="0">
                <a:solidFill>
                  <a:srgbClr val="002060"/>
                </a:solidFill>
              </a:rPr>
              <a:t>диктаторы и двигатели эволюции</a:t>
            </a:r>
            <a:r>
              <a:rPr lang="ru-RU" sz="3200" b="1" dirty="0" smtClean="0">
                <a:solidFill>
                  <a:srgbClr val="002060"/>
                </a:solidFill>
              </a:rPr>
              <a:t>»</a:t>
            </a:r>
            <a:r>
              <a:rPr lang="ru-RU" sz="3200" dirty="0" smtClean="0">
                <a:solidFill>
                  <a:srgbClr val="002060"/>
                </a:solidFill>
              </a:rPr>
              <a:t>.</a:t>
            </a:r>
          </a:p>
          <a:p>
            <a:r>
              <a:rPr lang="ru-RU" sz="3200" dirty="0" smtClean="0">
                <a:solidFill>
                  <a:srgbClr val="002060"/>
                </a:solidFill>
              </a:rPr>
              <a:t> </a:t>
            </a:r>
            <a:endParaRPr lang="ru-RU" sz="3200" dirty="0">
              <a:solidFill>
                <a:srgbClr val="002060"/>
              </a:solidFill>
            </a:endParaRPr>
          </a:p>
          <a:p>
            <a:r>
              <a:rPr lang="ru-RU" sz="3200" dirty="0">
                <a:solidFill>
                  <a:srgbClr val="C00000"/>
                </a:solidFill>
              </a:rPr>
              <a:t>Третья группа </a:t>
            </a:r>
            <a:r>
              <a:rPr lang="ru-RU" sz="3200" dirty="0" smtClean="0">
                <a:solidFill>
                  <a:srgbClr val="C00000"/>
                </a:solidFill>
              </a:rPr>
              <a:t> </a:t>
            </a:r>
            <a:r>
              <a:rPr lang="ru-RU" sz="3200" dirty="0" smtClean="0"/>
              <a:t>- </a:t>
            </a:r>
            <a:r>
              <a:rPr lang="ru-RU" sz="3200" b="1" dirty="0" smtClean="0">
                <a:solidFill>
                  <a:srgbClr val="002060"/>
                </a:solidFill>
              </a:rPr>
              <a:t>«Жизнь </a:t>
            </a:r>
            <a:r>
              <a:rPr lang="ru-RU" sz="3200" b="1" dirty="0">
                <a:solidFill>
                  <a:srgbClr val="002060"/>
                </a:solidFill>
              </a:rPr>
              <a:t>похожа на коробку спичек. Обращаться несерьезно - опасно".</a:t>
            </a:r>
            <a:endParaRPr lang="ru-RU" sz="3200" dirty="0">
              <a:solidFill>
                <a:srgbClr val="002060"/>
              </a:solidFill>
            </a:endParaRP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</TotalTime>
  <Words>959</Words>
  <Application>Microsoft Office PowerPoint</Application>
  <PresentationFormat>Экран (4:3)</PresentationFormat>
  <Paragraphs>213</Paragraphs>
  <Slides>31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Тема урока: </vt:lpstr>
      <vt:lpstr>Цель: узнать состав, строение и особенности жизнедеятельности вирусов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Многообразие вирусов</vt:lpstr>
      <vt:lpstr>Способы передачи вирусов</vt:lpstr>
      <vt:lpstr>Слайд 19</vt:lpstr>
      <vt:lpstr>Многообразие вирусов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Домашнее задание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Admin</cp:lastModifiedBy>
  <cp:revision>30</cp:revision>
  <dcterms:created xsi:type="dcterms:W3CDTF">2011-11-22T14:16:27Z</dcterms:created>
  <dcterms:modified xsi:type="dcterms:W3CDTF">2012-10-31T19:02:39Z</dcterms:modified>
</cp:coreProperties>
</file>