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334" r:id="rId3"/>
    <p:sldId id="308" r:id="rId4"/>
    <p:sldId id="299" r:id="rId5"/>
    <p:sldId id="307" r:id="rId6"/>
    <p:sldId id="306" r:id="rId7"/>
    <p:sldId id="278" r:id="rId8"/>
    <p:sldId id="274" r:id="rId9"/>
    <p:sldId id="272" r:id="rId10"/>
    <p:sldId id="271" r:id="rId11"/>
    <p:sldId id="270" r:id="rId12"/>
    <p:sldId id="277" r:id="rId13"/>
    <p:sldId id="320" r:id="rId14"/>
    <p:sldId id="349" r:id="rId15"/>
    <p:sldId id="352" r:id="rId16"/>
    <p:sldId id="295" r:id="rId17"/>
    <p:sldId id="293" r:id="rId18"/>
    <p:sldId id="302" r:id="rId19"/>
    <p:sldId id="348" r:id="rId20"/>
    <p:sldId id="284" r:id="rId21"/>
    <p:sldId id="286" r:id="rId22"/>
    <p:sldId id="310" r:id="rId23"/>
    <p:sldId id="314" r:id="rId24"/>
    <p:sldId id="333" r:id="rId25"/>
    <p:sldId id="317" r:id="rId26"/>
    <p:sldId id="351" r:id="rId27"/>
    <p:sldId id="337" r:id="rId28"/>
    <p:sldId id="290" r:id="rId29"/>
    <p:sldId id="319" r:id="rId30"/>
    <p:sldId id="328" r:id="rId31"/>
    <p:sldId id="329" r:id="rId32"/>
    <p:sldId id="325" r:id="rId33"/>
    <p:sldId id="331" r:id="rId34"/>
    <p:sldId id="321" r:id="rId35"/>
    <p:sldId id="336" r:id="rId36"/>
    <p:sldId id="326" r:id="rId37"/>
    <p:sldId id="316" r:id="rId38"/>
    <p:sldId id="257" r:id="rId39"/>
    <p:sldId id="294" r:id="rId40"/>
    <p:sldId id="309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7168-CEAF-4D21-910D-67B877CCF646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BA2AB-3BCC-446C-A3D1-0EE58A40A0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09AD8-86FA-476C-9843-4BF9BF639F3D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EF038-95CA-4CF3-885F-C7402C5B4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3B029-59DE-422C-8610-45C1FF87B2E7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EF41-0086-49D3-913B-C751F9192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E5FF0-E86C-4ED4-9D36-356F3043952B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33981-9A50-43BC-8ED5-1899280D7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E1F84-6745-4FC0-93E6-906F2F82EB0B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A2EB2-A723-42DB-A67D-1349938016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B541F-23FD-46DF-811B-12F92CBEB065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9C301-85E5-4878-AD61-461CE5E95A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ACFB1-E112-4C34-94D7-A509F881F827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A487F2-DD2E-44A3-8EDE-466127DCE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D3A16-3100-4383-9031-2AC73A80EA86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EAB2-E5BA-4508-B66B-F3650AF64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6B382-AECF-4655-AD3A-57B654F0AEFF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41D8E-DCCD-428A-8D45-37BE5F2D2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F13FE-C723-4A49-B99E-295B6D77C1BC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B0469-29FA-4EB7-B637-B13B9DF5A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BC079-B4EE-4BF8-B84A-54AE93130B03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8D841-3CF6-48C3-914B-2191114AD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1B6D4EC-2322-4A01-ADDF-66A1CDF68D16}" type="datetimeFigureOut">
              <a:rPr lang="ru-RU"/>
              <a:pPr>
                <a:defRPr/>
              </a:pPr>
              <a:t>10.09.2012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78B2186-9C94-400F-B64B-5C82B32CFD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hyperlink" Target="http://pics.livejournal.com/aldanov/pic/002a9gwe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428625"/>
            <a:ext cx="7572375" cy="583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Прямоугольник 6"/>
          <p:cNvSpPr>
            <a:spLocks noChangeArrowheads="1"/>
          </p:cNvSpPr>
          <p:nvPr/>
        </p:nvSpPr>
        <p:spPr bwMode="auto">
          <a:xfrm>
            <a:off x="2500313" y="285750"/>
            <a:ext cx="5919787" cy="237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solidFill>
                  <a:srgbClr val="FF0000"/>
                </a:solidFill>
                <a:latin typeface="Calibri" pitchFamily="34" charset="0"/>
              </a:rPr>
              <a:t>Лев Николаевич Толстой    </a:t>
            </a:r>
          </a:p>
          <a:p>
            <a:pPr algn="ctr"/>
            <a:r>
              <a:rPr lang="ru-RU" sz="3600">
                <a:solidFill>
                  <a:srgbClr val="FF0000"/>
                </a:solidFill>
                <a:latin typeface="Calibri" pitchFamily="34" charset="0"/>
              </a:rPr>
              <a:t>в юности, </a:t>
            </a:r>
          </a:p>
          <a:p>
            <a:pPr algn="ctr"/>
            <a:r>
              <a:rPr lang="ru-RU" sz="3600">
                <a:solidFill>
                  <a:srgbClr val="FF0000"/>
                </a:solidFill>
                <a:latin typeface="Calibri" pitchFamily="34" charset="0"/>
              </a:rPr>
              <a:t>                       зрелости, </a:t>
            </a:r>
          </a:p>
          <a:p>
            <a:pPr algn="r"/>
            <a:r>
              <a:rPr lang="ru-RU" sz="3600">
                <a:solidFill>
                  <a:srgbClr val="FF0000"/>
                </a:solidFill>
                <a:latin typeface="Calibri" pitchFamily="34" charset="0"/>
              </a:rPr>
              <a:t>старости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7250" y="6143625"/>
            <a:ext cx="75723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Составитель: Ларионова Г. А., учитель начальных классов МОУ СОШ № 27 г. Твери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500063"/>
            <a:ext cx="38100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Прямоугольник 2"/>
          <p:cNvSpPr>
            <a:spLocks noChangeArrowheads="1"/>
          </p:cNvSpPr>
          <p:nvPr/>
        </p:nvSpPr>
        <p:spPr bwMode="auto">
          <a:xfrm>
            <a:off x="642938" y="5500688"/>
            <a:ext cx="464343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Княгиня Екатерина Дмитриевна Волконская. </a:t>
            </a:r>
          </a:p>
          <a:p>
            <a:pPr algn="ctr"/>
            <a:r>
              <a:rPr lang="ru-RU" sz="1400">
                <a:latin typeface="Calibri" pitchFamily="34" charset="0"/>
              </a:rPr>
              <a:t>1780-е годы. Портрет работы Ф.С.Рокотова. </a:t>
            </a:r>
          </a:p>
          <a:p>
            <a:pPr algn="ctr"/>
            <a:r>
              <a:rPr lang="ru-RU" sz="1400">
                <a:latin typeface="Calibri" pitchFamily="34" charset="0"/>
              </a:rPr>
              <a:t>Государственный музей Л.Н.Толстого </a:t>
            </a:r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5000625" y="1857375"/>
            <a:ext cx="3571875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Княгиня</a:t>
            </a:r>
          </a:p>
          <a:p>
            <a:pPr algn="ctr"/>
            <a:r>
              <a:rPr lang="ru-RU">
                <a:latin typeface="Calibri" pitchFamily="34" charset="0"/>
              </a:rPr>
              <a:t> Екатерина Дмитриевна Волконская , </a:t>
            </a:r>
          </a:p>
          <a:p>
            <a:pPr algn="ctr"/>
            <a:r>
              <a:rPr lang="ru-RU">
                <a:latin typeface="Calibri" pitchFamily="34" charset="0"/>
              </a:rPr>
              <a:t>урождённая княжна Трубецкая (бабушка Л. Н. Толстого </a:t>
            </a:r>
          </a:p>
          <a:p>
            <a:pPr algn="ctr"/>
            <a:r>
              <a:rPr lang="ru-RU">
                <a:latin typeface="Calibri" pitchFamily="34" charset="0"/>
              </a:rPr>
              <a:t>по материнской линии).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714375"/>
            <a:ext cx="2184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>
            <a:off x="1000125" y="4214813"/>
            <a:ext cx="2357438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Силуэт княжны Марии Николаевны Волконской. </a:t>
            </a:r>
            <a:r>
              <a:rPr lang="ru-RU" sz="1400">
                <a:latin typeface="Calibri" pitchFamily="34" charset="0"/>
              </a:rPr>
              <a:t>1800-е годы. </a:t>
            </a:r>
          </a:p>
          <a:p>
            <a:pPr algn="ctr"/>
            <a:r>
              <a:rPr lang="ru-RU" sz="1400">
                <a:latin typeface="Calibri" pitchFamily="34" charset="0"/>
              </a:rPr>
              <a:t>Работа неизвестного художника. Государственный музей Л.Н.Толстого </a:t>
            </a:r>
          </a:p>
        </p:txBody>
      </p:sp>
      <p:sp>
        <p:nvSpPr>
          <p:cNvPr id="12292" name="Прямоугольник 5"/>
          <p:cNvSpPr>
            <a:spLocks noChangeArrowheads="1"/>
          </p:cNvSpPr>
          <p:nvPr/>
        </p:nvSpPr>
        <p:spPr bwMode="auto">
          <a:xfrm>
            <a:off x="4071938" y="1000125"/>
            <a:ext cx="4071937" cy="424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Мария Николаевна Толстая </a:t>
            </a:r>
          </a:p>
          <a:p>
            <a:pPr algn="ctr"/>
            <a:r>
              <a:rPr lang="ru-RU">
                <a:latin typeface="Calibri" pitchFamily="34" charset="0"/>
              </a:rPr>
              <a:t>(урождённая Волконская), мать писателя, была добрым и отзывчивым человеком, умной и образованной женщиной: </a:t>
            </a:r>
          </a:p>
          <a:p>
            <a:pPr algn="ctr"/>
            <a:r>
              <a:rPr lang="ru-RU">
                <a:latin typeface="Calibri" pitchFamily="34" charset="0"/>
              </a:rPr>
              <a:t>знала французский, немецкий, английский и итальянский языки, </a:t>
            </a:r>
          </a:p>
          <a:p>
            <a:pPr algn="ctr"/>
            <a:r>
              <a:rPr lang="ru-RU">
                <a:latin typeface="Calibri" pitchFamily="34" charset="0"/>
              </a:rPr>
              <a:t>играла на фортепиано, </a:t>
            </a:r>
          </a:p>
          <a:p>
            <a:pPr algn="ctr"/>
            <a:r>
              <a:rPr lang="ru-RU">
                <a:latin typeface="Calibri" pitchFamily="34" charset="0"/>
              </a:rPr>
              <a:t>занималась живописью. </a:t>
            </a:r>
          </a:p>
          <a:p>
            <a:pPr algn="ctr"/>
            <a:r>
              <a:rPr lang="ru-RU">
                <a:latin typeface="Calibri" pitchFamily="34" charset="0"/>
              </a:rPr>
              <a:t>Толстому не исполнилось и двух лет, когда  она умерла. </a:t>
            </a:r>
          </a:p>
          <a:p>
            <a:pPr algn="ctr"/>
            <a:r>
              <a:rPr lang="ru-RU">
                <a:latin typeface="Calibri" pitchFamily="34" charset="0"/>
              </a:rPr>
              <a:t>В семье не сохранилось ни одного ее портрета, кроме маленького силуэта, где Мария Николаевна изображена восьмилетней девочкой.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Прямоугольник 2"/>
          <p:cNvSpPr>
            <a:spLocks noChangeArrowheads="1"/>
          </p:cNvSpPr>
          <p:nvPr/>
        </p:nvSpPr>
        <p:spPr bwMode="auto">
          <a:xfrm>
            <a:off x="857250" y="5429250"/>
            <a:ext cx="72151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Ясная Поляна.</a:t>
            </a:r>
          </a:p>
          <a:p>
            <a:pPr algn="ctr"/>
            <a:r>
              <a:rPr lang="ru-RU">
                <a:latin typeface="Calibri" pitchFamily="34" charset="0"/>
              </a:rPr>
              <a:t> Здесь прошло все детство Толстого, его трех братьев и младшей сестры, здесь писатель прожил большую часть своей жизни.</a:t>
            </a:r>
          </a:p>
        </p:txBody>
      </p:sp>
      <p:sp>
        <p:nvSpPr>
          <p:cNvPr id="13315" name="Прямоугольник 3"/>
          <p:cNvSpPr>
            <a:spLocks noChangeArrowheads="1"/>
          </p:cNvSpPr>
          <p:nvPr/>
        </p:nvSpPr>
        <p:spPr bwMode="auto">
          <a:xfrm>
            <a:off x="857250" y="571500"/>
            <a:ext cx="750093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Родился </a:t>
            </a:r>
            <a:r>
              <a:rPr lang="ru-RU" b="1">
                <a:latin typeface="Calibri" pitchFamily="34" charset="0"/>
              </a:rPr>
              <a:t>Лев Николаевич Толстой</a:t>
            </a:r>
            <a:r>
              <a:rPr lang="ru-RU">
                <a:latin typeface="Calibri" pitchFamily="34" charset="0"/>
              </a:rPr>
              <a:t> (28 августа) 9 сентября 1828 года в Крапивенском уезде Тульской губернии, в наследственном имении матери – Ясной Поляне. </a:t>
            </a:r>
          </a:p>
          <a:p>
            <a:pPr indent="457200" algn="just"/>
            <a:r>
              <a:rPr lang="ru-RU">
                <a:latin typeface="Calibri" pitchFamily="34" charset="0"/>
              </a:rPr>
              <a:t>«Я родился в 28-ом году, 28-го числа, и всю мою жизнь 28 было для меня самым счастливым числом», – вспоминал Лев Николаевич. </a:t>
            </a:r>
          </a:p>
        </p:txBody>
      </p:sp>
      <p:pic>
        <p:nvPicPr>
          <p:cNvPr id="1331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75" y="2214563"/>
            <a:ext cx="4287838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4357688" y="571500"/>
            <a:ext cx="428625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«Лев Николаевич в детстве отличался особенной жизнерадостностью; он был какой-то лучезарный. Когда, бывало, прибежит в комнату, то с такой радостной улыбкой, как будто сделал открытие, о котором хочет сообщить всем. Любил шутить. Всегда был нежный, ласковый, уступчивый; никогда не был груб. Если его приласкают – прослезится. Обидят его братья – уйдет куда-нибудь подальше и плачет». Но с братьями они всю жизнь жили дружно», – вспоминала сестра. Но, несмотря на свою плаксивость и ранимость, он все-таки вытворял иногда довольно отчаянные проделки: то он натрет себе брови порохом и подожжет их, из-за чего они впоследствии вырастут неровными и косматыми, то выпрыгнет из окошка в убеждении, что сможет полететь. </a:t>
            </a:r>
          </a:p>
        </p:txBody>
      </p:sp>
      <p:pic>
        <p:nvPicPr>
          <p:cNvPr id="1433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842963"/>
            <a:ext cx="2714625" cy="424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13"/>
          <p:cNvSpPr txBox="1">
            <a:spLocks noChangeArrowheads="1"/>
          </p:cNvSpPr>
          <p:nvPr/>
        </p:nvSpPr>
        <p:spPr bwMode="auto">
          <a:xfrm>
            <a:off x="1071563" y="5143500"/>
            <a:ext cx="29289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Толстая Мария Николаевна</a:t>
            </a:r>
          </a:p>
          <a:p>
            <a:pPr algn="ctr"/>
            <a:r>
              <a:rPr lang="ru-RU" sz="1400">
                <a:latin typeface="Calibri" pitchFamily="34" charset="0"/>
              </a:rPr>
              <a:t>(сестра Льва Толстого)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143000"/>
            <a:ext cx="30670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Прямоугольник 3"/>
          <p:cNvSpPr>
            <a:spLocks noChangeArrowheads="1"/>
          </p:cNvSpPr>
          <p:nvPr/>
        </p:nvSpPr>
        <p:spPr bwMode="auto">
          <a:xfrm>
            <a:off x="4500563" y="857250"/>
            <a:ext cx="39290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Любимой игрой в детстве Л. Толстого  была игра в муравейных братьев, придуманная старшим братом Николаем. Заключалась она в том, что дети залезали под стулья, завешивались платками, и сидели в темноте, прижавшись друг к другу и ощущая свое единство. Николенька, большой выдумщик и заводила, знал тайну, «посредством которой, когда она откроется, все люди сделаются счастливыми, не будет ни болезни, никаких неприятностей, никто ни на кого не будет сердиться и все будут любить друг друга, все сделаются муравейными братьями. </a:t>
            </a:r>
          </a:p>
        </p:txBody>
      </p:sp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1000125" y="4500563"/>
            <a:ext cx="307181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Николай Николаевич Толстой </a:t>
            </a:r>
          </a:p>
          <a:p>
            <a:pPr algn="ctr"/>
            <a:r>
              <a:rPr lang="ru-RU" sz="1400" b="1">
                <a:latin typeface="Calibri" pitchFamily="34" charset="0"/>
              </a:rPr>
              <a:t>(1823-1860)</a:t>
            </a:r>
          </a:p>
          <a:p>
            <a:pPr algn="ctr"/>
            <a:r>
              <a:rPr lang="ru-RU" sz="1400">
                <a:latin typeface="Calibri" pitchFamily="34" charset="0"/>
              </a:rPr>
              <a:t> - старший брат Л.Н. Толстого.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071563"/>
            <a:ext cx="2690813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Прямоугольник 2"/>
          <p:cNvSpPr>
            <a:spLocks noChangeArrowheads="1"/>
          </p:cNvSpPr>
          <p:nvPr/>
        </p:nvSpPr>
        <p:spPr bwMode="auto">
          <a:xfrm>
            <a:off x="4429125" y="928688"/>
            <a:ext cx="40005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Когда Толстому шел девятый год, отец впервые повез его в Москву. Первый период московской жизни юного Толстого продолжался менее четырех лет. Но вскоре отец умер. В 1840 году с сестрой и тремя братьями юный Толстой переезжает в Казань. Здесь жила одна из отцовских сестер, ставшая их опекуншей.</a:t>
            </a:r>
          </a:p>
          <a:p>
            <a:pPr indent="457200" algn="just"/>
            <a:r>
              <a:rPr lang="ru-RU">
                <a:latin typeface="Calibri" pitchFamily="34" charset="0"/>
              </a:rPr>
              <a:t>Живя в Казани, Толстой два с половиной года готовился к поступлению в университет. Готовивший его к экзаменам по турецкому и татарскому языкам известный профессор Казамбек был удивлен способностями юного Толстого. </a:t>
            </a:r>
          </a:p>
        </p:txBody>
      </p:sp>
      <p:sp>
        <p:nvSpPr>
          <p:cNvPr id="16388" name="TextBox 4"/>
          <p:cNvSpPr txBox="1">
            <a:spLocks noChangeArrowheads="1"/>
          </p:cNvSpPr>
          <p:nvPr/>
        </p:nvSpPr>
        <p:spPr bwMode="auto">
          <a:xfrm>
            <a:off x="1357313" y="4786313"/>
            <a:ext cx="25717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Толстой Л. Н.</a:t>
            </a:r>
          </a:p>
          <a:p>
            <a:pPr algn="ctr"/>
            <a:r>
              <a:rPr lang="ru-RU" sz="1400">
                <a:latin typeface="Calibri" pitchFamily="34" charset="0"/>
              </a:rPr>
              <a:t>(юношей, в профиль)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1"/>
          <p:cNvSpPr>
            <a:spLocks noChangeArrowheads="1"/>
          </p:cNvSpPr>
          <p:nvPr/>
        </p:nvSpPr>
        <p:spPr bwMode="auto">
          <a:xfrm>
            <a:off x="3929063" y="571500"/>
            <a:ext cx="464343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Но после трех лет учебы Толстой решил перейти на  самообразование - учиться самостоятельно по собственному плану.  </a:t>
            </a:r>
          </a:p>
          <a:p>
            <a:pPr indent="457200" algn="just"/>
            <a:r>
              <a:rPr lang="ru-RU">
                <a:latin typeface="Calibri" pitchFamily="34" charset="0"/>
              </a:rPr>
              <a:t>Он изучал историю и музыку, рисование и медицину, юридические науки и сельское хозяйство. И всю жизнь Толстой пополнял свои знания. (В зрелую пору жизни Толстой свободно владел английским, французским и немецким языками; читал на итальянском, польском, чешском и сербском; знал греческий, латинский, украинский, татарский, церковнославянский; изучал древнееврейский, турецкий, голландский, болгарский и другие языки).</a:t>
            </a:r>
          </a:p>
          <a:p>
            <a:pPr indent="457200" algn="just"/>
            <a:r>
              <a:rPr lang="ru-RU">
                <a:latin typeface="Calibri" pitchFamily="34" charset="0"/>
              </a:rPr>
              <a:t>Оставив университет, Толстой уехал из Казани в Ясную Поляну, полученную им по разделу отцовского наследства. Затем он отправился в Москву, где в конце 1850 г. началась его писательская деятельность, тогда же  была начата повесть «Детство».</a:t>
            </a:r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428750"/>
            <a:ext cx="2598738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Box 3"/>
          <p:cNvSpPr txBox="1">
            <a:spLocks noChangeArrowheads="1"/>
          </p:cNvSpPr>
          <p:nvPr/>
        </p:nvSpPr>
        <p:spPr bwMode="auto">
          <a:xfrm>
            <a:off x="1714500" y="5000625"/>
            <a:ext cx="1500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Л. Н. Толстой.</a:t>
            </a:r>
          </a:p>
          <a:p>
            <a:pPr algn="ctr"/>
            <a:r>
              <a:rPr lang="ru-RU" sz="1400">
                <a:latin typeface="Calibri" pitchFamily="34" charset="0"/>
              </a:rPr>
              <a:t>1849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ольник 1"/>
          <p:cNvSpPr>
            <a:spLocks noChangeArrowheads="1"/>
          </p:cNvSpPr>
          <p:nvPr/>
        </p:nvSpPr>
        <p:spPr bwMode="auto">
          <a:xfrm>
            <a:off x="3500438" y="500063"/>
            <a:ext cx="5214937" cy="590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Вскоре Толстой решил поехать на Кавказ, где его старший брат, Николай Николаевич, офицер-артиллерист, служил в действующей армии. Поступив в армию юнкером, позже он сдал экзамен на младший офицерский чин. Когда началась Крымская война, Толстой перевелся с Кавказа в Дунайскую армию, действовавшую против турок, а затем в Севастополь, осажденный объединенными силами Англии, Франции и Турции.</a:t>
            </a:r>
          </a:p>
          <a:p>
            <a:pPr indent="457200" algn="just"/>
            <a:r>
              <a:rPr lang="ru-RU">
                <a:latin typeface="Calibri" pitchFamily="34" charset="0"/>
              </a:rPr>
              <a:t>В Севастополе он командовал батареей на 4-м бастионе, проявив редкую личную храбрость (был награжден орденом св.Анны 4-й степени с подписью «За храбрость». Позднее он получил серебряную медаль «За защиту Севастополя» и бронзовую медаль «В память войны 1853-1856 г.г). </a:t>
            </a:r>
          </a:p>
          <a:p>
            <a:pPr indent="457200" algn="just"/>
            <a:r>
              <a:rPr lang="ru-RU">
                <a:latin typeface="Calibri" pitchFamily="34" charset="0"/>
              </a:rPr>
              <a:t>В Крыму Толстого захватили новые впечатления и литературные планы (собирался издавать журнал для солдат), здесь он начал писать цикл "севастопольских рассказов", вскоре напечатанных и имевших огромный успех.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2786063"/>
            <a:ext cx="1285875" cy="154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571500" y="4429125"/>
            <a:ext cx="26431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libri" pitchFamily="34" charset="0"/>
              </a:rPr>
              <a:t>Медаль за защиту Севастополя</a:t>
            </a:r>
          </a:p>
        </p:txBody>
      </p:sp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4786313"/>
            <a:ext cx="11430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TextBox 7"/>
          <p:cNvSpPr txBox="1">
            <a:spLocks noChangeArrowheads="1"/>
          </p:cNvSpPr>
          <p:nvPr/>
        </p:nvSpPr>
        <p:spPr bwMode="auto">
          <a:xfrm>
            <a:off x="428625" y="6143625"/>
            <a:ext cx="3143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>
                <a:latin typeface="Calibri" pitchFamily="34" charset="0"/>
              </a:rPr>
              <a:t>Медаль в память войны 1853 – 1856 г.</a:t>
            </a:r>
          </a:p>
        </p:txBody>
      </p:sp>
      <p:pic>
        <p:nvPicPr>
          <p:cNvPr id="1843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75" y="4786313"/>
            <a:ext cx="1143000" cy="135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63" y="571500"/>
            <a:ext cx="1714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Box 10"/>
          <p:cNvSpPr txBox="1">
            <a:spLocks noChangeArrowheads="1"/>
          </p:cNvSpPr>
          <p:nvPr/>
        </p:nvSpPr>
        <p:spPr bwMode="auto">
          <a:xfrm>
            <a:off x="571500" y="2428875"/>
            <a:ext cx="25717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Орден св. Анны </a:t>
            </a:r>
            <a:r>
              <a:rPr lang="en-US" sz="1400">
                <a:latin typeface="Calibri" pitchFamily="34" charset="0"/>
              </a:rPr>
              <a:t>IV</a:t>
            </a:r>
            <a:r>
              <a:rPr lang="ru-RU" sz="1400">
                <a:latin typeface="Calibri" pitchFamily="34" charset="0"/>
              </a:rPr>
              <a:t> степени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642938"/>
            <a:ext cx="2411413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Прямоугольник 2"/>
          <p:cNvSpPr>
            <a:spLocks noChangeArrowheads="1"/>
          </p:cNvSpPr>
          <p:nvPr/>
        </p:nvSpPr>
        <p:spPr bwMode="auto">
          <a:xfrm>
            <a:off x="5286375" y="3857625"/>
            <a:ext cx="2357438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Стела в память участника обороны Севастополя 1854—1855 гг. Л. Н. Толстого </a:t>
            </a:r>
          </a:p>
          <a:p>
            <a:pPr algn="ctr"/>
            <a:r>
              <a:rPr lang="ru-RU" sz="1400">
                <a:latin typeface="Calibri" pitchFamily="34" charset="0"/>
              </a:rPr>
              <a:t>у четвёртого бастиона</a:t>
            </a:r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1000125" y="4929188"/>
            <a:ext cx="735806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Впечатления писателя от Кавказской войны отразились в рассказах "Набег" (1853), "Рубка леса" (1855), "Разжалованный" (1856), в повести "Казаки" (1852—1863). </a:t>
            </a:r>
          </a:p>
          <a:p>
            <a:pPr indent="457200" algn="just"/>
            <a:r>
              <a:rPr lang="ru-RU">
                <a:latin typeface="Calibri" pitchFamily="34" charset="0"/>
              </a:rPr>
              <a:t>На Кавказе была завершена повесть "Детство» и в 1852 г. напечатана в журнале "Современник". </a:t>
            </a:r>
          </a:p>
        </p:txBody>
      </p:sp>
      <p:pic>
        <p:nvPicPr>
          <p:cNvPr id="1946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88" y="642938"/>
            <a:ext cx="2582862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TextBox 6"/>
          <p:cNvSpPr txBox="1">
            <a:spLocks noChangeArrowheads="1"/>
          </p:cNvSpPr>
          <p:nvPr/>
        </p:nvSpPr>
        <p:spPr bwMode="auto">
          <a:xfrm>
            <a:off x="1785938" y="4357688"/>
            <a:ext cx="23574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Л. Н. Толстой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714375"/>
            <a:ext cx="3541712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2571750" y="5643563"/>
            <a:ext cx="18113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Лев Толстой в 1856 г</a:t>
            </a:r>
            <a:r>
              <a:rPr lang="ru-RU">
                <a:latin typeface="Calibri" pitchFamily="34" charset="0"/>
              </a:rPr>
              <a:t>.</a:t>
            </a:r>
          </a:p>
        </p:txBody>
      </p:sp>
      <p:sp>
        <p:nvSpPr>
          <p:cNvPr id="20484" name="Прямоугольник 4"/>
          <p:cNvSpPr>
            <a:spLocks noChangeArrowheads="1"/>
          </p:cNvSpPr>
          <p:nvPr/>
        </p:nvSpPr>
        <p:spPr bwMode="auto">
          <a:xfrm>
            <a:off x="5786438" y="1785938"/>
            <a:ext cx="22860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Осенью 1856 г. </a:t>
            </a:r>
          </a:p>
          <a:p>
            <a:pPr algn="ctr"/>
            <a:r>
              <a:rPr lang="ru-RU">
                <a:latin typeface="Calibri" pitchFamily="34" charset="0"/>
              </a:rPr>
              <a:t>Л. Н. Толстой </a:t>
            </a:r>
          </a:p>
          <a:p>
            <a:pPr algn="ctr"/>
            <a:r>
              <a:rPr lang="ru-RU">
                <a:latin typeface="Calibri" pitchFamily="34" charset="0"/>
              </a:rPr>
              <a:t>вышел в отставку и вскоре отправился в полугодичное заграничное путешествие, посетив Францию, Швейцарию, Италию и Германию.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рямоугольник 3"/>
          <p:cNvSpPr>
            <a:spLocks noChangeArrowheads="1"/>
          </p:cNvSpPr>
          <p:nvPr/>
        </p:nvSpPr>
        <p:spPr bwMode="auto">
          <a:xfrm>
            <a:off x="5072063" y="1857375"/>
            <a:ext cx="3500437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Толстой Лев Николаевич </a:t>
            </a:r>
          </a:p>
          <a:p>
            <a:pPr algn="ctr"/>
            <a:r>
              <a:rPr lang="ru-RU">
                <a:latin typeface="Calibri" pitchFamily="34" charset="0"/>
              </a:rPr>
              <a:t>(1828-1910), </a:t>
            </a:r>
          </a:p>
          <a:p>
            <a:pPr algn="ctr"/>
            <a:r>
              <a:rPr lang="ru-RU">
                <a:latin typeface="Calibri" pitchFamily="34" charset="0"/>
              </a:rPr>
              <a:t>граф, </a:t>
            </a:r>
          </a:p>
          <a:p>
            <a:pPr algn="ctr"/>
            <a:r>
              <a:rPr lang="ru-RU">
                <a:latin typeface="Calibri" pitchFamily="34" charset="0"/>
              </a:rPr>
              <a:t>русский писатель, </a:t>
            </a:r>
          </a:p>
          <a:p>
            <a:pPr algn="ctr"/>
            <a:r>
              <a:rPr lang="ru-RU">
                <a:latin typeface="Calibri" pitchFamily="34" charset="0"/>
              </a:rPr>
              <a:t>член-корреспондент (1873), </a:t>
            </a:r>
          </a:p>
          <a:p>
            <a:pPr algn="ctr"/>
            <a:r>
              <a:rPr lang="ru-RU">
                <a:latin typeface="Calibri" pitchFamily="34" charset="0"/>
              </a:rPr>
              <a:t>почетный академик (1900) Петербургской АН.</a:t>
            </a:r>
          </a:p>
        </p:txBody>
      </p:sp>
      <p:pic>
        <p:nvPicPr>
          <p:cNvPr id="307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42938"/>
            <a:ext cx="3786188" cy="480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6" name="Прямоугольник 5"/>
          <p:cNvSpPr>
            <a:spLocks noChangeArrowheads="1"/>
          </p:cNvSpPr>
          <p:nvPr/>
        </p:nvSpPr>
        <p:spPr bwMode="auto">
          <a:xfrm>
            <a:off x="1143000" y="5500688"/>
            <a:ext cx="3857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Лев Николаевич Толстой </a:t>
            </a:r>
          </a:p>
          <a:p>
            <a:pPr algn="ctr"/>
            <a:r>
              <a:rPr lang="ru-RU" sz="1400">
                <a:latin typeface="Calibri" pitchFamily="34" charset="0"/>
              </a:rPr>
              <a:t>Портрет  И.Н. Крамского. 1873 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4071938" y="571500"/>
            <a:ext cx="450056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В 1859 г. Толстой открыл в Ясной Поляне школу для крестьянских детей, а затем помог открыть более 20 школ в окрестных деревнях. </a:t>
            </a:r>
          </a:p>
          <a:p>
            <a:pPr indent="457200" algn="just"/>
            <a:r>
              <a:rPr lang="ru-RU">
                <a:latin typeface="Calibri" pitchFamily="34" charset="0"/>
              </a:rPr>
              <a:t>Он считал, что всё в преподавании должно быть индивидуально — и учитель, и ученик, и их взаимные отношения. В яснополянской школе дети сидели, кто где хотел, кто сколько хотел и кто как хотел. Никакой определённой программы преподавания не было. Единственная задача учителя заключалась в том, чтобы заинтересовать класс. Занятия вёл сам Толстой при помощи нескольких постоянных учителей и нескольких случайных, из ближайших знакомых и приезжих.  </a:t>
            </a:r>
          </a:p>
          <a:p>
            <a:pPr indent="457200" algn="just"/>
            <a:r>
              <a:rPr lang="ru-RU">
                <a:latin typeface="Calibri" pitchFamily="34" charset="0"/>
              </a:rPr>
              <a:t>Он издавал педагогический журнал «Ясная Поляна» в 1862 году и писал поучительные сказки и рассказы для детей. </a:t>
            </a:r>
          </a:p>
        </p:txBody>
      </p:sp>
      <p:pic>
        <p:nvPicPr>
          <p:cNvPr id="2150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3571875"/>
            <a:ext cx="2714625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Прямоугольник 5"/>
          <p:cNvSpPr>
            <a:spLocks noChangeArrowheads="1"/>
          </p:cNvSpPr>
          <p:nvPr/>
        </p:nvSpPr>
        <p:spPr bwMode="auto">
          <a:xfrm>
            <a:off x="1500188" y="5857875"/>
            <a:ext cx="19589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Ученики Льва Толстого</a:t>
            </a:r>
          </a:p>
        </p:txBody>
      </p:sp>
      <p:pic>
        <p:nvPicPr>
          <p:cNvPr id="2150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0" y="571500"/>
            <a:ext cx="1928813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1357313" y="2786063"/>
            <a:ext cx="2071687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Л. Н. Толстой с детьми крестьян Ясной Поляны.</a:t>
            </a:r>
          </a:p>
          <a:p>
            <a:pPr algn="ctr"/>
            <a:r>
              <a:rPr lang="ru-RU" sz="1400">
                <a:latin typeface="Calibri" pitchFamily="34" charset="0"/>
              </a:rPr>
              <a:t>Фотография 1908 года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Прямоугольник 1"/>
          <p:cNvSpPr>
            <a:spLocks noChangeArrowheads="1"/>
          </p:cNvSpPr>
          <p:nvPr/>
        </p:nvSpPr>
        <p:spPr bwMode="auto">
          <a:xfrm>
            <a:off x="857250" y="642938"/>
            <a:ext cx="77866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В 1862 г. он женился на дочери московского врача Софье Андреевне Берс. </a:t>
            </a: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1143000"/>
            <a:ext cx="2286000" cy="375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3"/>
          <p:cNvSpPr txBox="1">
            <a:spLocks noChangeArrowheads="1"/>
          </p:cNvSpPr>
          <p:nvPr/>
        </p:nvSpPr>
        <p:spPr bwMode="auto">
          <a:xfrm>
            <a:off x="1643063" y="5072063"/>
            <a:ext cx="17859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>
                <a:latin typeface="Calibri" pitchFamily="34" charset="0"/>
              </a:rPr>
              <a:t>Л. Н. Толстой, 1862 г.</a:t>
            </a: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1214438"/>
            <a:ext cx="2357437" cy="371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Прямоугольник 5"/>
          <p:cNvSpPr>
            <a:spLocks noChangeArrowheads="1"/>
          </p:cNvSpPr>
          <p:nvPr/>
        </p:nvSpPr>
        <p:spPr bwMode="auto">
          <a:xfrm>
            <a:off x="4071938" y="5072063"/>
            <a:ext cx="45720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 b="1">
                <a:latin typeface="Calibri" pitchFamily="34" charset="0"/>
              </a:rPr>
              <a:t>Ге. Портрет Софьи Андреевны Толстой с дочерью Александрой </a:t>
            </a:r>
            <a:r>
              <a:rPr lang="ru-RU" sz="1400">
                <a:latin typeface="Calibri" pitchFamily="34" charset="0"/>
              </a:rPr>
              <a:t>(Софья Андреевна Толстая, жена Льва Николаевича Толстого, 1844-1919; Александра Львовна Толстая, дочь Льва Николаевича Толстого, 1884-1979) (1886, Тульская область, </a:t>
            </a:r>
            <a:r>
              <a:rPr lang="ru-RU" sz="1400" i="1">
                <a:latin typeface="Calibri" pitchFamily="34" charset="0"/>
              </a:rPr>
              <a:t>Музей-усадьба Льва Толстого «Ясная Поляна»</a:t>
            </a:r>
            <a:r>
              <a:rPr lang="ru-RU" sz="1400">
                <a:latin typeface="Calibri" pitchFamily="34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1000125"/>
            <a:ext cx="34464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Прямоугольник 2"/>
          <p:cNvSpPr>
            <a:spLocks noChangeArrowheads="1"/>
          </p:cNvSpPr>
          <p:nvPr/>
        </p:nvSpPr>
        <p:spPr bwMode="auto">
          <a:xfrm>
            <a:off x="857250" y="5429250"/>
            <a:ext cx="33670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b="1">
                <a:latin typeface="Calibri" pitchFamily="34" charset="0"/>
              </a:rPr>
              <a:t>Л. Н. Толстой с женой и детьми. 1887 год</a:t>
            </a:r>
          </a:p>
        </p:txBody>
      </p:sp>
      <p:sp>
        <p:nvSpPr>
          <p:cNvPr id="23556" name="Rectangle 1"/>
          <p:cNvSpPr>
            <a:spLocks noChangeArrowheads="1"/>
          </p:cNvSpPr>
          <p:nvPr/>
        </p:nvSpPr>
        <p:spPr bwMode="auto">
          <a:xfrm>
            <a:off x="4643438" y="500063"/>
            <a:ext cx="4071937" cy="575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7200" algn="just"/>
            <a:r>
              <a:rPr lang="ru-RU" sz="1600">
                <a:latin typeface="Arial Unicode MS" pitchFamily="34" charset="-128"/>
              </a:rPr>
              <a:t>«</a:t>
            </a:r>
            <a:r>
              <a:rPr lang="ru-RU" sz="1600">
                <a:latin typeface="Calibri" pitchFamily="34" charset="0"/>
              </a:rPr>
              <a:t>Нельзя передать с достаточной полнотой того веселого и привлекательного настроения, которое  постоянно царило в Ясной Поляне (1862-1878гг.). Источником его всегда был Лев Николаевич. В разговоре об отвлеченных вопросах, о воспитании детей, о внешних событиях его суждение было самое  интересное. В игре в крокет, в прогулке он оживлял всех своим юмором и участием, искренне интересуясь игрой и прогулкой. Не было такой простой мысли и самого простого действия, которым Лев Николаевич не умел придать интереса и вызвать к ним хорошего  и веселого отношения в окружающих...», - вспоминала Берс. </a:t>
            </a:r>
          </a:p>
          <a:p>
            <a:pPr indent="457200" algn="just"/>
            <a:r>
              <a:rPr lang="ru-RU" sz="1600">
                <a:latin typeface="Calibri" pitchFamily="34" charset="0"/>
              </a:rPr>
              <a:t>«С семьей граф Л. Н. Толстой не любил расставаться ни на один день, всегда сетовал на неотложные поездки и торопился как можно скорее вернуться домой». </a:t>
            </a:r>
          </a:p>
          <a:p>
            <a:pPr indent="457200" algn="just"/>
            <a:r>
              <a:rPr lang="ru-RU" sz="1600">
                <a:latin typeface="Calibri" pitchFamily="34" charset="0"/>
              </a:rPr>
              <a:t>За 17 лет супружества у них родилось 13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714375"/>
            <a:ext cx="6357937" cy="453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Прямоугольник 2"/>
          <p:cNvSpPr>
            <a:spLocks noChangeArrowheads="1"/>
          </p:cNvSpPr>
          <p:nvPr/>
        </p:nvSpPr>
        <p:spPr bwMode="auto">
          <a:xfrm>
            <a:off x="857250" y="5286375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За накрытым чайным столом на крокетной площадке сидят, слева направо: Л.Н.Толстой в светлой блузе, Ванечка, Саша, Лев, Андрей (стоит) Толстые, Татьяна Львовна, Софья Андреевна, Мария Львовна (стоит). За диваном, на котором сидит Л.Н.Толстой, стоит его сын Миша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1714500"/>
            <a:ext cx="2914650" cy="369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1000125" y="5429250"/>
            <a:ext cx="3000375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Л.Н. Толстой за работой в кабинете яснополянского дома.</a:t>
            </a:r>
          </a:p>
          <a:p>
            <a:pPr algn="ctr"/>
            <a:r>
              <a:rPr lang="ru-RU" sz="1400" b="1"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</a:rPr>
              <a:t>1909 г.</a:t>
            </a:r>
          </a:p>
          <a:p>
            <a:pPr algn="ctr"/>
            <a:r>
              <a:rPr lang="ru-RU" sz="1400">
                <a:latin typeface="Calibri" pitchFamily="34" charset="0"/>
              </a:rPr>
              <a:t>Фотография С.А. Толстой</a:t>
            </a:r>
          </a:p>
        </p:txBody>
      </p:sp>
      <p:pic>
        <p:nvPicPr>
          <p:cNvPr id="25604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88" y="1714500"/>
            <a:ext cx="2911475" cy="375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Прямоугольник 4"/>
          <p:cNvSpPr>
            <a:spLocks noChangeArrowheads="1"/>
          </p:cNvSpPr>
          <p:nvPr/>
        </p:nvSpPr>
        <p:spPr bwMode="auto">
          <a:xfrm>
            <a:off x="5000625" y="5572125"/>
            <a:ext cx="2857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С.А. Толстая. </a:t>
            </a:r>
          </a:p>
          <a:p>
            <a:pPr algn="ctr"/>
            <a:r>
              <a:rPr lang="ru-RU" sz="1400">
                <a:latin typeface="Calibri" pitchFamily="34" charset="0"/>
              </a:rPr>
              <a:t>1901г.</a:t>
            </a:r>
            <a:br>
              <a:rPr lang="ru-RU" sz="1400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Ясная Поляна </a:t>
            </a:r>
          </a:p>
        </p:txBody>
      </p:sp>
      <p:sp>
        <p:nvSpPr>
          <p:cNvPr id="25606" name="Прямоугольник 5"/>
          <p:cNvSpPr>
            <a:spLocks noChangeArrowheads="1"/>
          </p:cNvSpPr>
          <p:nvPr/>
        </p:nvSpPr>
        <p:spPr bwMode="auto">
          <a:xfrm>
            <a:off x="1000125" y="571500"/>
            <a:ext cx="7286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Софья Андреевна оказалась не только вернейшим и преданнейшим другом, но и незаменимой помощницей во всех делах. По семь раз она переписывала без конца им переделываемые записи.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Прямоугольник 1"/>
          <p:cNvSpPr>
            <a:spLocks noChangeArrowheads="1"/>
          </p:cNvSpPr>
          <p:nvPr/>
        </p:nvSpPr>
        <p:spPr bwMode="auto">
          <a:xfrm>
            <a:off x="857250" y="642938"/>
            <a:ext cx="7643813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В 80-е гг. Толстой заметно охладевает к художественной работе и даже осуждает как барскую "забаву" свои прежние романы и повести. Он увлекается простым физическим трудом, пашет, шьет себе сапоги, становится вегетарианцем, отдает семье все свое крупное состояние, отказывается от прав литературной собственности.</a:t>
            </a:r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2143125"/>
            <a:ext cx="5357812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Прямоугольник 3"/>
          <p:cNvSpPr>
            <a:spLocks noChangeArrowheads="1"/>
          </p:cNvSpPr>
          <p:nvPr/>
        </p:nvSpPr>
        <p:spPr bwMode="auto">
          <a:xfrm>
            <a:off x="1285875" y="5715000"/>
            <a:ext cx="49291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Пахарь. Лев Николаевич Толстой на пашне.</a:t>
            </a:r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1887. Е. И. Репин.</a:t>
            </a:r>
          </a:p>
        </p:txBody>
      </p:sp>
      <p:sp>
        <p:nvSpPr>
          <p:cNvPr id="26629" name="Прямоугольник 4"/>
          <p:cNvSpPr>
            <a:spLocks noChangeArrowheads="1"/>
          </p:cNvSpPr>
          <p:nvPr/>
        </p:nvSpPr>
        <p:spPr bwMode="auto">
          <a:xfrm>
            <a:off x="6643688" y="3214688"/>
            <a:ext cx="2000250" cy="255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latin typeface="Calibri" pitchFamily="34" charset="0"/>
              </a:rPr>
              <a:t>На картине Репина “Толстой на пашне” Лев Николаевич пашет на “Широком”. “Широким” зовется овраг, откуда вода течет в Ясенку.</a:t>
            </a:r>
          </a:p>
          <a:p>
            <a:pPr algn="ctr"/>
            <a:r>
              <a:rPr lang="ru-RU" sz="1600">
                <a:latin typeface="Calibri" pitchFamily="34" charset="0"/>
              </a:rPr>
              <a:t> Лес на картине — “Мурыгины кусты”…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813" y="714375"/>
            <a:ext cx="3357562" cy="523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Прямоугольник 2"/>
          <p:cNvSpPr>
            <a:spLocks noChangeArrowheads="1"/>
          </p:cNvSpPr>
          <p:nvPr/>
        </p:nvSpPr>
        <p:spPr bwMode="auto">
          <a:xfrm>
            <a:off x="5643563" y="5286375"/>
            <a:ext cx="2392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Толстой Л.Н. </a:t>
            </a:r>
          </a:p>
          <a:p>
            <a:pPr algn="ctr"/>
            <a:r>
              <a:rPr lang="ru-RU">
                <a:latin typeface="Calibri" pitchFamily="34" charset="0"/>
              </a:rPr>
              <a:t>(Мясоедов, "Сеятель")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4538" y="3500438"/>
            <a:ext cx="39751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5" name="Прямоугольник 2"/>
          <p:cNvSpPr>
            <a:spLocks noChangeArrowheads="1"/>
          </p:cNvSpPr>
          <p:nvPr/>
        </p:nvSpPr>
        <p:spPr bwMode="auto">
          <a:xfrm>
            <a:off x="3214688" y="5572125"/>
            <a:ext cx="3786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В ожидании известий о состоянии здоровья писателя </a:t>
            </a:r>
          </a:p>
        </p:txBody>
      </p:sp>
      <p:pic>
        <p:nvPicPr>
          <p:cNvPr id="2867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2786063"/>
            <a:ext cx="1033463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7215188" y="4714875"/>
            <a:ext cx="142875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6 часов 5 минут – время, когда остановилось сердце Л.Н.Толстого </a:t>
            </a:r>
          </a:p>
        </p:txBody>
      </p:sp>
      <p:pic>
        <p:nvPicPr>
          <p:cNvPr id="2867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3000375"/>
            <a:ext cx="236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9" name="Прямоугольник 6"/>
          <p:cNvSpPr>
            <a:spLocks noChangeArrowheads="1"/>
          </p:cNvSpPr>
          <p:nvPr/>
        </p:nvSpPr>
        <p:spPr bwMode="auto">
          <a:xfrm>
            <a:off x="714375" y="642938"/>
            <a:ext cx="771525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Поздней осенью 1910 г.  82-летний Толстой, сопровождаемый лишь личным врачом Д. П. Маковицким, покинул Ясную Поляну. Дорога оказалась для него непосильной: в пути Толстой заболел и вынужден был сойти с поезда на маленькой железнодорожной станции Астапово. Здесь, в доме начальника станции он провел последние семь дней своей жизни. За сообщениями о здоровье Толстого, который к этому времени приобрел уже мировую известность следила вся Россия. </a:t>
            </a:r>
          </a:p>
        </p:txBody>
      </p:sp>
      <p:sp>
        <p:nvSpPr>
          <p:cNvPr id="28680" name="TextBox 7"/>
          <p:cNvSpPr txBox="1">
            <a:spLocks noChangeArrowheads="1"/>
          </p:cNvSpPr>
          <p:nvPr/>
        </p:nvSpPr>
        <p:spPr bwMode="auto">
          <a:xfrm>
            <a:off x="642938" y="4286250"/>
            <a:ext cx="2357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Общий вид станции Астапово.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1"/>
          <p:cNvSpPr>
            <a:spLocks noChangeArrowheads="1"/>
          </p:cNvSpPr>
          <p:nvPr/>
        </p:nvSpPr>
        <p:spPr bwMode="auto">
          <a:xfrm>
            <a:off x="1428750" y="4929188"/>
            <a:ext cx="65008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10(23) ноября 1910 г. писателя похоронили в Ясной Поляне, </a:t>
            </a:r>
          </a:p>
          <a:p>
            <a:pPr algn="ctr"/>
            <a:r>
              <a:rPr lang="ru-RU">
                <a:latin typeface="Calibri" pitchFamily="34" charset="0"/>
              </a:rPr>
              <a:t>в лесу, на краю оврага, </a:t>
            </a:r>
          </a:p>
          <a:p>
            <a:pPr algn="ctr"/>
            <a:r>
              <a:rPr lang="ru-RU">
                <a:latin typeface="Calibri" pitchFamily="34" charset="0"/>
              </a:rPr>
              <a:t>где в детстве он вместе с братом искал "зеленую палочку", </a:t>
            </a:r>
          </a:p>
          <a:p>
            <a:pPr algn="ctr"/>
            <a:r>
              <a:rPr lang="ru-RU">
                <a:latin typeface="Calibri" pitchFamily="34" charset="0"/>
              </a:rPr>
              <a:t>хранившую "секрет", как сделать всех людей счастливыми.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785813"/>
            <a:ext cx="4167187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77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Прямоугольник 1"/>
          <p:cNvSpPr>
            <a:spLocks noChangeArrowheads="1"/>
          </p:cNvSpPr>
          <p:nvPr/>
        </p:nvSpPr>
        <p:spPr bwMode="auto">
          <a:xfrm>
            <a:off x="857250" y="642938"/>
            <a:ext cx="7572375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Беспримерная знаменитость Толстого наглядно выразилась в колоссальном успехе его сочинений, </a:t>
            </a:r>
          </a:p>
          <a:p>
            <a:pPr algn="ctr"/>
            <a:r>
              <a:rPr lang="ru-RU">
                <a:latin typeface="Calibri" pitchFamily="34" charset="0"/>
              </a:rPr>
              <a:t>в небывалом количестве переводов их на иностранные языки и поистине необъятном количестве посвященных Толстому статей и книг.</a:t>
            </a:r>
          </a:p>
          <a:p>
            <a:pPr algn="ctr"/>
            <a:r>
              <a:rPr lang="ru-RU">
                <a:latin typeface="Calibri" pitchFamily="34" charset="0"/>
              </a:rPr>
              <a:t> Полного (12—15 томов) собрания его сочинений (10 изданий) разошлось более 80000 экземпляров, </a:t>
            </a:r>
          </a:p>
          <a:p>
            <a:pPr algn="ctr"/>
            <a:r>
              <a:rPr lang="ru-RU">
                <a:latin typeface="Calibri" pitchFamily="34" charset="0"/>
              </a:rPr>
              <a:t>из отдельно изданных произведений наибольшего распространения достиг «Кавказский пленник» — около 250000 экз., </a:t>
            </a:r>
          </a:p>
          <a:p>
            <a:pPr algn="ctr"/>
            <a:r>
              <a:rPr lang="ru-RU">
                <a:latin typeface="Calibri" pitchFamily="34" charset="0"/>
              </a:rPr>
              <a:t>«Хозяин и работник» — около 200000; </a:t>
            </a:r>
          </a:p>
          <a:p>
            <a:pPr algn="ctr"/>
            <a:r>
              <a:rPr lang="ru-RU">
                <a:latin typeface="Calibri" pitchFamily="34" charset="0"/>
              </a:rPr>
              <a:t>«Чем люди живы» — около 150000; </a:t>
            </a:r>
          </a:p>
          <a:p>
            <a:pPr algn="ctr"/>
            <a:r>
              <a:rPr lang="ru-RU">
                <a:latin typeface="Calibri" pitchFamily="34" charset="0"/>
              </a:rPr>
              <a:t>«Власть тьмы» около 140000;</a:t>
            </a:r>
          </a:p>
          <a:p>
            <a:pPr algn="ctr"/>
            <a:r>
              <a:rPr lang="ru-RU">
                <a:latin typeface="Calibri" pitchFamily="34" charset="0"/>
              </a:rPr>
              <a:t> от 130—100 тыс.: «Бог правду любит, да не скоро скажет»,</a:t>
            </a:r>
          </a:p>
          <a:p>
            <a:pPr algn="ctr"/>
            <a:r>
              <a:rPr lang="ru-RU">
                <a:latin typeface="Calibri" pitchFamily="34" charset="0"/>
              </a:rPr>
              <a:t> «Много ли человеку земли нужно», </a:t>
            </a:r>
          </a:p>
          <a:p>
            <a:pPr algn="ctr"/>
            <a:r>
              <a:rPr lang="ru-RU">
                <a:latin typeface="Calibri" pitchFamily="34" charset="0"/>
              </a:rPr>
              <a:t>«Осада Севастополя», </a:t>
            </a:r>
          </a:p>
          <a:p>
            <a:pPr algn="ctr"/>
            <a:r>
              <a:rPr lang="ru-RU">
                <a:latin typeface="Calibri" pitchFamily="34" charset="0"/>
              </a:rPr>
              <a:t>«Первый винокур», </a:t>
            </a:r>
          </a:p>
          <a:p>
            <a:pPr algn="ctr"/>
            <a:r>
              <a:rPr lang="ru-RU">
                <a:latin typeface="Calibri" pitchFamily="34" charset="0"/>
              </a:rPr>
              <a:t>«Воскресение», </a:t>
            </a:r>
          </a:p>
          <a:p>
            <a:pPr algn="ctr"/>
            <a:r>
              <a:rPr lang="ru-RU">
                <a:latin typeface="Calibri" pitchFamily="34" charset="0"/>
              </a:rPr>
              <a:t>«Три смерти» и др.</a:t>
            </a:r>
          </a:p>
          <a:p>
            <a:pPr algn="ctr"/>
            <a:r>
              <a:rPr lang="ru-RU">
                <a:latin typeface="Calibri" pitchFamily="34" charset="0"/>
              </a:rPr>
              <a:t> «Новой азбуки» разошлось 23 издания, что составляет более 800000 экз.; </a:t>
            </a:r>
          </a:p>
          <a:p>
            <a:pPr algn="ctr"/>
            <a:r>
              <a:rPr lang="ru-RU">
                <a:latin typeface="Calibri" pitchFamily="34" charset="0"/>
              </a:rPr>
              <a:t>«Первой русской книги для чтения» (4 ч.) разошлось более 600000 экз.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Прямоугольник 3"/>
          <p:cNvSpPr>
            <a:spLocks noChangeArrowheads="1"/>
          </p:cNvSpPr>
          <p:nvPr/>
        </p:nvSpPr>
        <p:spPr bwMode="auto">
          <a:xfrm>
            <a:off x="5357813" y="1571625"/>
            <a:ext cx="2928937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Л. Н. Толстой, потомственный русский аристократ,</a:t>
            </a:r>
          </a:p>
          <a:p>
            <a:pPr algn="ctr"/>
            <a:r>
              <a:rPr lang="ru-RU">
                <a:latin typeface="Calibri" pitchFamily="34" charset="0"/>
              </a:rPr>
              <a:t> потомок старинных дворянских родов по отцовской и по материнской линиям, принадлежал к высшей аристократической верхушке русского дворянства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88" y="785813"/>
            <a:ext cx="3214687" cy="459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Прямоугольник 5"/>
          <p:cNvSpPr>
            <a:spLocks noChangeArrowheads="1"/>
          </p:cNvSpPr>
          <p:nvPr/>
        </p:nvSpPr>
        <p:spPr bwMode="auto">
          <a:xfrm>
            <a:off x="1500188" y="5429250"/>
            <a:ext cx="32321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И.Е.Репин. </a:t>
            </a:r>
            <a:r>
              <a:rPr lang="ru-RU" sz="1400" b="1">
                <a:latin typeface="Calibri" pitchFamily="34" charset="0"/>
              </a:rPr>
              <a:t>Портрет Льва Толстого, </a:t>
            </a:r>
            <a:r>
              <a:rPr lang="ru-RU" sz="1400">
                <a:latin typeface="Calibri" pitchFamily="34" charset="0"/>
              </a:rPr>
              <a:t>1887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  <a:alpha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Прямоугольник 1"/>
          <p:cNvSpPr>
            <a:spLocks noChangeArrowheads="1"/>
          </p:cNvSpPr>
          <p:nvPr/>
        </p:nvSpPr>
        <p:spPr bwMode="auto">
          <a:xfrm>
            <a:off x="1285875" y="1500188"/>
            <a:ext cx="68580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latin typeface="Calibri" pitchFamily="34" charset="0"/>
              </a:rPr>
              <a:t>В настоящее время </a:t>
            </a:r>
          </a:p>
          <a:p>
            <a:pPr algn="ctr"/>
            <a:r>
              <a:rPr lang="ru-RU" sz="2800">
                <a:latin typeface="Calibri" pitchFamily="34" charset="0"/>
              </a:rPr>
              <a:t>Институтом мировой литературы</a:t>
            </a:r>
          </a:p>
          <a:p>
            <a:pPr algn="ctr"/>
            <a:r>
              <a:rPr lang="ru-RU" sz="2800">
                <a:latin typeface="Calibri" pitchFamily="34" charset="0"/>
              </a:rPr>
              <a:t> им. А. М. Горького РАН</a:t>
            </a:r>
          </a:p>
          <a:p>
            <a:pPr algn="ctr"/>
            <a:r>
              <a:rPr lang="ru-RU" sz="2800">
                <a:latin typeface="Calibri" pitchFamily="34" charset="0"/>
              </a:rPr>
              <a:t> осуществляется работа </a:t>
            </a:r>
          </a:p>
          <a:p>
            <a:pPr algn="ctr"/>
            <a:r>
              <a:rPr lang="ru-RU" sz="2800">
                <a:latin typeface="Calibri" pitchFamily="34" charset="0"/>
              </a:rPr>
              <a:t>над изданием академического</a:t>
            </a:r>
          </a:p>
          <a:p>
            <a:pPr algn="ctr"/>
            <a:r>
              <a:rPr lang="ru-RU" sz="2800">
                <a:latin typeface="Calibri" pitchFamily="34" charset="0"/>
              </a:rPr>
              <a:t> полного собрания сочинений Л. Н. Толстого</a:t>
            </a:r>
          </a:p>
          <a:p>
            <a:pPr algn="ctr"/>
            <a:r>
              <a:rPr lang="ru-RU" sz="2800">
                <a:latin typeface="Calibri" pitchFamily="34" charset="0"/>
              </a:rPr>
              <a:t> в 100 томах.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6950" y="714375"/>
            <a:ext cx="3694113" cy="456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Прямоугольник 2"/>
          <p:cNvSpPr>
            <a:spLocks noChangeArrowheads="1"/>
          </p:cNvSpPr>
          <p:nvPr/>
        </p:nvSpPr>
        <p:spPr bwMode="auto">
          <a:xfrm>
            <a:off x="1143000" y="5357813"/>
            <a:ext cx="3357563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Л.Н. Толстой. 19 мая 1910 г. </a:t>
            </a:r>
          </a:p>
          <a:p>
            <a:pPr algn="ctr"/>
            <a:r>
              <a:rPr lang="ru-RU" sz="1400">
                <a:latin typeface="Calibri" pitchFamily="34" charset="0"/>
              </a:rPr>
              <a:t>Кочеты.</a:t>
            </a:r>
            <a:br>
              <a:rPr lang="ru-RU" sz="1400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Фотография В.Г. Черткова. </a:t>
            </a:r>
          </a:p>
        </p:txBody>
      </p:sp>
      <p:sp>
        <p:nvSpPr>
          <p:cNvPr id="32772" name="Прямоугольник 3"/>
          <p:cNvSpPr>
            <a:spLocks noChangeArrowheads="1"/>
          </p:cNvSpPr>
          <p:nvPr/>
        </p:nvSpPr>
        <p:spPr bwMode="auto">
          <a:xfrm>
            <a:off x="5214938" y="1714500"/>
            <a:ext cx="314325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У Льва Николаевича была прямая, бодрая не по летам осанка,</a:t>
            </a:r>
          </a:p>
          <a:p>
            <a:pPr algn="ctr"/>
            <a:r>
              <a:rPr lang="ru-RU" sz="2400">
                <a:latin typeface="Calibri" pitchFamily="34" charset="0"/>
              </a:rPr>
              <a:t> окладистая борода,</a:t>
            </a:r>
          </a:p>
          <a:p>
            <a:pPr algn="ctr"/>
            <a:r>
              <a:rPr lang="ru-RU" sz="2400">
                <a:latin typeface="Calibri" pitchFamily="34" charset="0"/>
              </a:rPr>
              <a:t> широкий нос </a:t>
            </a:r>
          </a:p>
          <a:p>
            <a:pPr algn="ctr"/>
            <a:r>
              <a:rPr lang="ru-RU" sz="2400">
                <a:latin typeface="Calibri" pitchFamily="34" charset="0"/>
              </a:rPr>
              <a:t>и густые, нависшие над глазами брови, </a:t>
            </a:r>
          </a:p>
          <a:p>
            <a:pPr algn="ctr"/>
            <a:r>
              <a:rPr lang="ru-RU" sz="2400">
                <a:latin typeface="Calibri" pitchFamily="34" charset="0"/>
              </a:rPr>
              <a:t>удивительные по своей живости и проницательности глаза.</a:t>
            </a:r>
            <a:br>
              <a:rPr lang="ru-RU" sz="2400">
                <a:latin typeface="Calibri" pitchFamily="34" charset="0"/>
              </a:rPr>
            </a:br>
            <a:endParaRPr lang="ru-RU" sz="2400">
              <a:latin typeface="Calibri" pitchFamily="34" charset="0"/>
            </a:endParaRPr>
          </a:p>
        </p:txBody>
      </p:sp>
      <p:sp>
        <p:nvSpPr>
          <p:cNvPr id="32773" name="TextBox 5"/>
          <p:cNvSpPr txBox="1">
            <a:spLocks noChangeArrowheads="1"/>
          </p:cNvSpPr>
          <p:nvPr/>
        </p:nvSpPr>
        <p:spPr bwMode="auto">
          <a:xfrm>
            <a:off x="5072063" y="642938"/>
            <a:ext cx="35004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solidFill>
                  <a:srgbClr val="FF0000"/>
                </a:solidFill>
                <a:latin typeface="Calibri" pitchFamily="34" charset="0"/>
              </a:rPr>
              <a:t>Из воспоминаний </a:t>
            </a:r>
          </a:p>
          <a:p>
            <a:pPr algn="ctr"/>
            <a:r>
              <a:rPr lang="ru-RU" sz="2000">
                <a:solidFill>
                  <a:srgbClr val="FF0000"/>
                </a:solidFill>
                <a:latin typeface="Calibri" pitchFamily="34" charset="0"/>
              </a:rPr>
              <a:t>Д. П. Маковицкого, личного врача Л. Н. Толстого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658813"/>
            <a:ext cx="3286125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Прямоугольник 2"/>
          <p:cNvSpPr>
            <a:spLocks noChangeArrowheads="1"/>
          </p:cNvSpPr>
          <p:nvPr/>
        </p:nvSpPr>
        <p:spPr bwMode="auto">
          <a:xfrm>
            <a:off x="1143000" y="5143500"/>
            <a:ext cx="32861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Л.Н. Толстой.1903г. </a:t>
            </a:r>
            <a:br>
              <a:rPr lang="ru-RU" sz="1400" b="1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Ясная Поляна. </a:t>
            </a:r>
            <a:br>
              <a:rPr lang="ru-RU" sz="1400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Фотография А.Л. Толстой.</a:t>
            </a:r>
          </a:p>
        </p:txBody>
      </p:sp>
      <p:sp>
        <p:nvSpPr>
          <p:cNvPr id="33796" name="Прямоугольник 3"/>
          <p:cNvSpPr>
            <a:spLocks noChangeArrowheads="1"/>
          </p:cNvSpPr>
          <p:nvPr/>
        </p:nvSpPr>
        <p:spPr bwMode="auto">
          <a:xfrm>
            <a:off x="4929188" y="4714875"/>
            <a:ext cx="3643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Лев Николаевич шагал быстро, большими шагами, а ступал мягко.</a:t>
            </a:r>
            <a:br>
              <a:rPr lang="ru-RU">
                <a:latin typeface="Calibri" pitchFamily="34" charset="0"/>
              </a:rPr>
            </a:br>
            <a:endParaRPr lang="ru-RU">
              <a:latin typeface="Calibri" pitchFamily="34" charset="0"/>
            </a:endParaRPr>
          </a:p>
        </p:txBody>
      </p:sp>
      <p:sp>
        <p:nvSpPr>
          <p:cNvPr id="33797" name="Прямоугольник 4"/>
          <p:cNvSpPr>
            <a:spLocks noChangeArrowheads="1"/>
          </p:cNvSpPr>
          <p:nvPr/>
        </p:nvSpPr>
        <p:spPr bwMode="auto">
          <a:xfrm>
            <a:off x="4714875" y="1143000"/>
            <a:ext cx="3929063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Илья Васильевич Сидорков рассказывал, что, когда он поступил к Толстым (в 1893 году),</a:t>
            </a:r>
          </a:p>
          <a:p>
            <a:pPr algn="ctr"/>
            <a:r>
              <a:rPr lang="ru-RU">
                <a:latin typeface="Calibri" pitchFamily="34" charset="0"/>
              </a:rPr>
              <a:t> Лев Николаевич держался прямо, ходил быстро. </a:t>
            </a:r>
          </a:p>
          <a:p>
            <a:pPr algn="ctr"/>
            <a:r>
              <a:rPr lang="ru-RU">
                <a:latin typeface="Calibri" pitchFamily="34" charset="0"/>
              </a:rPr>
              <a:t>— “Когда уходит, хочешь подать  ему пальто — нас тогда было двое, — он быстро схватит его с вешалки, накинет на плечо или наденет сам, не давая себе услужить, и уходит. 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А к склону жизни стал сгорбленный, маленький”.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Прямоугольник 1"/>
          <p:cNvSpPr>
            <a:spLocks noChangeArrowheads="1"/>
          </p:cNvSpPr>
          <p:nvPr/>
        </p:nvSpPr>
        <p:spPr bwMode="auto">
          <a:xfrm>
            <a:off x="2786063" y="357188"/>
            <a:ext cx="5929312" cy="618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>
                <a:latin typeface="Calibri" pitchFamily="34" charset="0"/>
              </a:rPr>
              <a:t>Во Льве Николаевиче было очень сильно чувство жизни всего живого и чувство природы. Он любил всякую перемену в природе — наступление осени, а особенно весны. Делился своими впечатлениями и наблюдениями со всеми окружающими. Его радовало разбухание почек на деревьях, развертывание их, колошение и наливание ржи и т. д. Как начнет что-либо распускаться, он сорвет и принесет в дом — медунички, орешник и т. д.</a:t>
            </a:r>
          </a:p>
          <a:p>
            <a:pPr algn="just"/>
            <a:r>
              <a:rPr lang="ru-RU">
                <a:latin typeface="Calibri" pitchFamily="34" charset="0"/>
              </a:rPr>
              <a:t> Любил собирать цветы, рвал их даже верхом, нагибаясь с лошади. Принесет букет, полюбуется его красотой и запахом, поставит к себе на письменный стол или в залу, иногда кому-либо подарит. Букеты у него на рабочих столах не переводились. Об этом помнила и Софья Андреевна. </a:t>
            </a:r>
          </a:p>
          <a:p>
            <a:pPr algn="just"/>
            <a:r>
              <a:rPr lang="ru-RU">
                <a:latin typeface="Calibri" pitchFamily="34" charset="0"/>
              </a:rPr>
              <a:t>Любил больше полевые цветы (особенно васильки), чем садовые, а из садовых особенно любил душистый горошек; его сажала на клумбах и на грядах около дома Софья Андреевна, большая любительница комнатных цветов. Сам Лев Николаевич у себя в комнате сажал и поливал апельсины. </a:t>
            </a:r>
          </a:p>
          <a:p>
            <a:pPr algn="just"/>
            <a:r>
              <a:rPr lang="ru-RU">
                <a:latin typeface="Calibri" pitchFamily="34" charset="0"/>
              </a:rPr>
              <a:t>В Ясной Поляне есть зимняя цветная теплица на месте некогда тут  расположенной старой большой оранжереи. </a:t>
            </a:r>
          </a:p>
        </p:txBody>
      </p:sp>
      <p:pic>
        <p:nvPicPr>
          <p:cNvPr id="3481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714375"/>
            <a:ext cx="164782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0" name="Прямоугольник 3"/>
          <p:cNvSpPr>
            <a:spLocks noChangeArrowheads="1"/>
          </p:cNvSpPr>
          <p:nvPr/>
        </p:nvSpPr>
        <p:spPr bwMode="auto">
          <a:xfrm>
            <a:off x="785813" y="5500688"/>
            <a:ext cx="16827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И.Е.Репин. </a:t>
            </a:r>
          </a:p>
          <a:p>
            <a:pPr algn="ctr"/>
            <a:r>
              <a:rPr lang="ru-RU" sz="1400">
                <a:latin typeface="Calibri" pitchFamily="34" charset="0"/>
              </a:rPr>
              <a:t>Лев Толстой босой, </a:t>
            </a:r>
          </a:p>
          <a:p>
            <a:pPr algn="ctr"/>
            <a:r>
              <a:rPr lang="ru-RU" sz="1400">
                <a:latin typeface="Calibri" pitchFamily="34" charset="0"/>
              </a:rPr>
              <a:t>1901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Прямоугольник 1"/>
          <p:cNvSpPr>
            <a:spLocks noChangeArrowheads="1"/>
          </p:cNvSpPr>
          <p:nvPr/>
        </p:nvSpPr>
        <p:spPr bwMode="auto">
          <a:xfrm>
            <a:off x="3143250" y="642938"/>
            <a:ext cx="5429250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 sz="1600">
                <a:latin typeface="Calibri" pitchFamily="34" charset="0"/>
              </a:rPr>
              <a:t>Для Льва Николаевича ни один человек,  с которым он вступал в общение, ни одно дело, которое он делал,  не казалось незначительным, все он делал серьезно, с напряжением своих душевных сил: глубоко думал, внимательно слушал, когда нужно — говорили когда нужно — молчал (остерегаясь говорить пустое), наилучшим образом использовал время для работы  и каждую задачу, задаваемую себе, старался делать как можно добросовестнее и аккуратнее. </a:t>
            </a:r>
          </a:p>
          <a:p>
            <a:pPr indent="457200" algn="just"/>
            <a:r>
              <a:rPr lang="ru-RU" sz="1600">
                <a:latin typeface="Calibri" pitchFamily="34" charset="0"/>
              </a:rPr>
              <a:t>Когда бывал болен, старался не быть в тягость другим и терпеливо переносить страданья. Обычный тон Льва Николаевича был спокойный; в нем не слышалось ни огорчения, ни раздражения, ни недовольства, ни упрека, и в работе он был спокоен, не был ни суетлив, ни медлителен. Лев Николаевич очень хорошо умел слушать, не пропускал без внимания ни смысла, ни выражений, ни жестов говорившего и запоминал слышанное. Лев Николаевич, разговаривая, не морщился, не проявлял неудовольствия в лице и не жестикулировал руками. </a:t>
            </a:r>
          </a:p>
          <a:p>
            <a:pPr indent="457200" algn="just"/>
            <a:r>
              <a:rPr lang="ru-RU" sz="1600">
                <a:latin typeface="Calibri" pitchFamily="34" charset="0"/>
              </a:rPr>
              <a:t>Головой чрезвычайно редко делал знак отрицания, медленно покачивая вправо и влево. Вообще он ничего не делал возбужденно, а во всем держал себя тихо, степенно.</a:t>
            </a:r>
          </a:p>
        </p:txBody>
      </p:sp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500188"/>
            <a:ext cx="2252663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4" name="Прямоугольник 4"/>
          <p:cNvSpPr>
            <a:spLocks noChangeArrowheads="1"/>
          </p:cNvSpPr>
          <p:nvPr/>
        </p:nvSpPr>
        <p:spPr bwMode="auto">
          <a:xfrm>
            <a:off x="785813" y="4786313"/>
            <a:ext cx="21828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i="1">
                <a:latin typeface="Calibri" pitchFamily="34" charset="0"/>
              </a:rPr>
              <a:t>Л.Н. Толстой.</a:t>
            </a:r>
          </a:p>
          <a:p>
            <a:pPr algn="ctr"/>
            <a:r>
              <a:rPr lang="ru-RU" sz="1400" i="1">
                <a:latin typeface="Calibri" pitchFamily="34" charset="0"/>
              </a:rPr>
              <a:t>(работа Андрея Ранчина)</a:t>
            </a:r>
            <a:endParaRPr lang="ru-RU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714500"/>
            <a:ext cx="37401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Прямоугольник 2"/>
          <p:cNvSpPr>
            <a:spLocks noChangeArrowheads="1"/>
          </p:cNvSpPr>
          <p:nvPr/>
        </p:nvSpPr>
        <p:spPr bwMode="auto">
          <a:xfrm>
            <a:off x="714375" y="4572000"/>
            <a:ext cx="350043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Лев Толстой играет с сыном друга и издателя Владимира Черткова, </a:t>
            </a:r>
          </a:p>
          <a:p>
            <a:pPr algn="ctr"/>
            <a:r>
              <a:rPr lang="ru-RU" sz="1400">
                <a:latin typeface="Calibri" pitchFamily="34" charset="0"/>
              </a:rPr>
              <a:t>Ясная Поляна, 1907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500188" y="571500"/>
            <a:ext cx="6357937" cy="830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«Я не могу представить себе эту жизнь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без шахмат, книг и охоты.</a:t>
            </a:r>
            <a:r>
              <a:rPr lang="ru-RU" sz="2400" i="1" dirty="0">
                <a:solidFill>
                  <a:schemeClr val="accent1">
                    <a:lumMod val="75000"/>
                  </a:schemeClr>
                </a:solidFill>
              </a:rPr>
              <a:t>»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357438"/>
            <a:ext cx="3976687" cy="274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Прямоугольник 5"/>
          <p:cNvSpPr>
            <a:spLocks noChangeArrowheads="1"/>
          </p:cNvSpPr>
          <p:nvPr/>
        </p:nvSpPr>
        <p:spPr bwMode="auto">
          <a:xfrm>
            <a:off x="4572000" y="5143500"/>
            <a:ext cx="400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Лев Толстой играет в шах маты с Михаилом Сухотиным, зрители жена и сыновья. 1908(?)</a:t>
            </a:r>
          </a:p>
        </p:txBody>
      </p:sp>
      <p:pic>
        <p:nvPicPr>
          <p:cNvPr id="38919" name="Picture 4" descr="http://pics.livejournal.com/aldanov/pic/002a9gw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41438" y="-1462088"/>
            <a:ext cx="4524375" cy="3333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5163" y="1000125"/>
            <a:ext cx="28162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Прямоугольник 2"/>
          <p:cNvSpPr>
            <a:spLocks noChangeArrowheads="1"/>
          </p:cNvSpPr>
          <p:nvPr/>
        </p:nvSpPr>
        <p:spPr bwMode="auto">
          <a:xfrm>
            <a:off x="5715000" y="4572000"/>
            <a:ext cx="307181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Л.Н. и С.А. Толстые</a:t>
            </a:r>
          </a:p>
          <a:p>
            <a:pPr algn="ctr"/>
            <a:r>
              <a:rPr lang="ru-RU" sz="1400" b="1">
                <a:latin typeface="Calibri" pitchFamily="34" charset="0"/>
              </a:rPr>
              <a:t> в 48-ю годовщину свадьбы </a:t>
            </a:r>
          </a:p>
          <a:p>
            <a:pPr algn="ctr"/>
            <a:r>
              <a:rPr lang="ru-RU" sz="1400" b="1">
                <a:latin typeface="Calibri" pitchFamily="34" charset="0"/>
              </a:rPr>
              <a:t>25 сентября 1910 г. </a:t>
            </a:r>
          </a:p>
          <a:p>
            <a:pPr algn="ctr"/>
            <a:r>
              <a:rPr lang="ru-RU" sz="1400">
                <a:latin typeface="Calibri" pitchFamily="34" charset="0"/>
              </a:rPr>
              <a:t>Ясная Поляна. </a:t>
            </a:r>
          </a:p>
          <a:p>
            <a:pPr algn="ctr"/>
            <a:r>
              <a:rPr lang="ru-RU" sz="1400">
                <a:latin typeface="Calibri" pitchFamily="34" charset="0"/>
              </a:rPr>
              <a:t>Фотография С.А. Толстой. </a:t>
            </a:r>
          </a:p>
          <a:p>
            <a:pPr algn="ctr"/>
            <a:r>
              <a:rPr lang="ru-RU" sz="1400">
                <a:latin typeface="Calibri" pitchFamily="34" charset="0"/>
              </a:rPr>
              <a:t>Последний снимок Л.Н. Толстого.</a:t>
            </a:r>
          </a:p>
        </p:txBody>
      </p:sp>
      <p:pic>
        <p:nvPicPr>
          <p:cNvPr id="4198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071563"/>
            <a:ext cx="2449512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Прямоугольник 4"/>
          <p:cNvSpPr>
            <a:spLocks noChangeArrowheads="1"/>
          </p:cNvSpPr>
          <p:nvPr/>
        </p:nvSpPr>
        <p:spPr bwMode="auto">
          <a:xfrm>
            <a:off x="500063" y="4214813"/>
            <a:ext cx="257175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Л.Н. Толстой с А.Л. Толстой. </a:t>
            </a:r>
            <a:br>
              <a:rPr lang="ru-RU" sz="1400" b="1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1908 г. Ясная Поляна.</a:t>
            </a:r>
            <a:br>
              <a:rPr lang="ru-RU" sz="1400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Фотография В.Г. Черткова. </a:t>
            </a:r>
          </a:p>
        </p:txBody>
      </p:sp>
      <p:pic>
        <p:nvPicPr>
          <p:cNvPr id="41990" name="Picture 3" descr="Л.Н. Толстой с внучкой Танечкой Сухотиной . 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4688" y="1714500"/>
            <a:ext cx="24320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Прямоугольник 6"/>
          <p:cNvSpPr>
            <a:spLocks noChangeArrowheads="1"/>
          </p:cNvSpPr>
          <p:nvPr/>
        </p:nvSpPr>
        <p:spPr bwMode="auto">
          <a:xfrm>
            <a:off x="3143250" y="5000625"/>
            <a:ext cx="25003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Л.Н. Толстой с внучкой Танечкой Сухотиной . </a:t>
            </a:r>
            <a:br>
              <a:rPr lang="ru-RU" sz="1400" b="1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1908 г. Ясная Поляна. </a:t>
            </a:r>
            <a:br>
              <a:rPr lang="ru-RU" sz="1400">
                <a:latin typeface="Calibri" pitchFamily="34" charset="0"/>
              </a:rPr>
            </a:br>
            <a:r>
              <a:rPr lang="ru-RU" sz="1400">
                <a:latin typeface="Calibri" pitchFamily="34" charset="0"/>
              </a:rPr>
              <a:t>Фотография В.Г. Черткова.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0163"/>
            <a:ext cx="9144000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3"/>
          <p:cNvSpPr>
            <a:spLocks noChangeArrowheads="1"/>
          </p:cNvSpPr>
          <p:nvPr/>
        </p:nvSpPr>
        <p:spPr bwMode="auto">
          <a:xfrm>
            <a:off x="2214563" y="2786063"/>
            <a:ext cx="55006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http://www.az.ru/sevreal/histor/tolstoy-175.html</a:t>
            </a:r>
            <a:endParaRPr lang="ru-RU">
              <a:latin typeface="Calibri" pitchFamily="34" charset="0"/>
            </a:endParaRPr>
          </a:p>
        </p:txBody>
      </p:sp>
      <p:sp>
        <p:nvSpPr>
          <p:cNvPr id="45059" name="Прямоугольник 4"/>
          <p:cNvSpPr>
            <a:spLocks noChangeArrowheads="1"/>
          </p:cNvSpPr>
          <p:nvPr/>
        </p:nvSpPr>
        <p:spPr bwMode="auto">
          <a:xfrm>
            <a:off x="2357438" y="3643313"/>
            <a:ext cx="3917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http://visualrian.ru/images/item/72254</a:t>
            </a:r>
            <a:endParaRPr lang="ru-RU">
              <a:latin typeface="Calibri" pitchFamily="34" charset="0"/>
            </a:endParaRPr>
          </a:p>
        </p:txBody>
      </p:sp>
      <p:sp>
        <p:nvSpPr>
          <p:cNvPr id="45060" name="Прямоугольник 5"/>
          <p:cNvSpPr>
            <a:spLocks noChangeArrowheads="1"/>
          </p:cNvSpPr>
          <p:nvPr/>
        </p:nvSpPr>
        <p:spPr bwMode="auto">
          <a:xfrm>
            <a:off x="1928813" y="2357438"/>
            <a:ext cx="614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http://www.nasledie-rus.ru/podshivka/8705.php</a:t>
            </a:r>
            <a:endParaRPr lang="ru-RU">
              <a:latin typeface="Calibri" pitchFamily="34" charset="0"/>
            </a:endParaRPr>
          </a:p>
        </p:txBody>
      </p:sp>
      <p:sp>
        <p:nvSpPr>
          <p:cNvPr id="45061" name="Прямоугольник 7"/>
          <p:cNvSpPr>
            <a:spLocks noChangeArrowheads="1"/>
          </p:cNvSpPr>
          <p:nvPr/>
        </p:nvSpPr>
        <p:spPr bwMode="auto">
          <a:xfrm>
            <a:off x="2143125" y="1357313"/>
            <a:ext cx="457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http://ru.wikipedia.org/wiki/%D0%A4%D0%B0%D0%B9%D0%BB:Tolstoy_Nicolay_Ilyich.jpg</a:t>
            </a:r>
            <a:endParaRPr lang="ru-RU">
              <a:latin typeface="Calibri" pitchFamily="34" charset="0"/>
            </a:endParaRPr>
          </a:p>
        </p:txBody>
      </p:sp>
      <p:sp>
        <p:nvSpPr>
          <p:cNvPr id="45062" name="Прямоугольник 8"/>
          <p:cNvSpPr>
            <a:spLocks noChangeArrowheads="1"/>
          </p:cNvSpPr>
          <p:nvPr/>
        </p:nvSpPr>
        <p:spPr bwMode="auto">
          <a:xfrm>
            <a:off x="2071688" y="4071938"/>
            <a:ext cx="4786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http://www.levtolstoy.org.ru/lib/ar/author/412</a:t>
            </a:r>
            <a:endParaRPr lang="ru-RU">
              <a:latin typeface="Calibri" pitchFamily="34" charset="0"/>
            </a:endParaRPr>
          </a:p>
        </p:txBody>
      </p:sp>
      <p:sp>
        <p:nvSpPr>
          <p:cNvPr id="45063" name="Прямоугольник 9"/>
          <p:cNvSpPr>
            <a:spLocks noChangeArrowheads="1"/>
          </p:cNvSpPr>
          <p:nvPr/>
        </p:nvSpPr>
        <p:spPr bwMode="auto">
          <a:xfrm>
            <a:off x="2000250" y="928688"/>
            <a:ext cx="56435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http://medalirus.narod.ru/Nag19_20/Wa2/n583r7.jpg</a:t>
            </a:r>
            <a:endParaRPr lang="ru-RU">
              <a:latin typeface="Calibri" pitchFamily="34" charset="0"/>
            </a:endParaRPr>
          </a:p>
        </p:txBody>
      </p:sp>
      <p:sp>
        <p:nvSpPr>
          <p:cNvPr id="45064" name="Прямоугольник 10"/>
          <p:cNvSpPr>
            <a:spLocks noChangeArrowheads="1"/>
          </p:cNvSpPr>
          <p:nvPr/>
        </p:nvSpPr>
        <p:spPr bwMode="auto">
          <a:xfrm>
            <a:off x="2000250" y="5572125"/>
            <a:ext cx="5500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http://medalirus.narod.ru/Nag19_20/Wa2/583.htm</a:t>
            </a:r>
            <a:endParaRPr lang="ru-RU">
              <a:latin typeface="Calibri" pitchFamily="34" charset="0"/>
            </a:endParaRPr>
          </a:p>
        </p:txBody>
      </p:sp>
      <p:sp>
        <p:nvSpPr>
          <p:cNvPr id="45065" name="Прямоугольник 11"/>
          <p:cNvSpPr>
            <a:spLocks noChangeArrowheads="1"/>
          </p:cNvSpPr>
          <p:nvPr/>
        </p:nvSpPr>
        <p:spPr bwMode="auto">
          <a:xfrm>
            <a:off x="2928938" y="3214688"/>
            <a:ext cx="31146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http://ruzgd.ru/astapovo.shtml</a:t>
            </a:r>
            <a:endParaRPr lang="ru-RU">
              <a:latin typeface="Calibri" pitchFamily="34" charset="0"/>
            </a:endParaRPr>
          </a:p>
        </p:txBody>
      </p:sp>
      <p:sp>
        <p:nvSpPr>
          <p:cNvPr id="45066" name="Прямоугольник 12"/>
          <p:cNvSpPr>
            <a:spLocks noChangeArrowheads="1"/>
          </p:cNvSpPr>
          <p:nvPr/>
        </p:nvSpPr>
        <p:spPr bwMode="auto">
          <a:xfrm>
            <a:off x="2571750" y="2000250"/>
            <a:ext cx="3621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http://www.calend.ru/person/3406/</a:t>
            </a:r>
            <a:endParaRPr lang="ru-RU">
              <a:latin typeface="Calibri" pitchFamily="34" charset="0"/>
            </a:endParaRPr>
          </a:p>
        </p:txBody>
      </p:sp>
      <p:sp>
        <p:nvSpPr>
          <p:cNvPr id="45067" name="Прямоугольник 13"/>
          <p:cNvSpPr>
            <a:spLocks noChangeArrowheads="1"/>
          </p:cNvSpPr>
          <p:nvPr/>
        </p:nvSpPr>
        <p:spPr bwMode="auto">
          <a:xfrm>
            <a:off x="1714500" y="4500563"/>
            <a:ext cx="5857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http://svv1964.blogspot.com/2009/08/blog-post_11.html</a:t>
            </a:r>
            <a:endParaRPr lang="ru-RU">
              <a:latin typeface="Calibri" pitchFamily="34" charset="0"/>
            </a:endParaRPr>
          </a:p>
        </p:txBody>
      </p:sp>
      <p:sp>
        <p:nvSpPr>
          <p:cNvPr id="45068" name="TextBox 14"/>
          <p:cNvSpPr txBox="1">
            <a:spLocks noChangeArrowheads="1"/>
          </p:cNvSpPr>
          <p:nvPr/>
        </p:nvSpPr>
        <p:spPr bwMode="auto">
          <a:xfrm>
            <a:off x="1500188" y="357188"/>
            <a:ext cx="5929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rgbClr val="FF0000"/>
                </a:solidFill>
                <a:latin typeface="Calibri" pitchFamily="34" charset="0"/>
              </a:rPr>
              <a:t>Источники информации:</a:t>
            </a:r>
          </a:p>
        </p:txBody>
      </p:sp>
      <p:sp>
        <p:nvSpPr>
          <p:cNvPr id="45069" name="Прямоугольник 15"/>
          <p:cNvSpPr>
            <a:spLocks noChangeArrowheads="1"/>
          </p:cNvSpPr>
          <p:nvPr/>
        </p:nvSpPr>
        <p:spPr bwMode="auto">
          <a:xfrm>
            <a:off x="2000250" y="5072063"/>
            <a:ext cx="52863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http://www.rulex.ru/rpg/persons/192/192793.htm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Прямоугольник 1"/>
          <p:cNvSpPr>
            <a:spLocks noChangeArrowheads="1"/>
          </p:cNvSpPr>
          <p:nvPr/>
        </p:nvSpPr>
        <p:spPr bwMode="auto">
          <a:xfrm>
            <a:off x="1285875" y="2413000"/>
            <a:ext cx="6643688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http://ru.hayazg.info/%D0%98%D0%B7%D0%BE%D0%B1%D1%80%D0%B0%D0%B6%D0%B5%D0%BD%D0%B8%D0%B5:%D0%9E%D1%80%D0%B4%D0%B5%D0%BD_%D0%A1%D0%B2._%D0%90%D0%BD%D0%BD%D1%8B_IV_%D1%81%D1%82%D0%B5%D0%BF%D0%B5%D0%BD%D0%B8.jpg</a:t>
            </a:r>
            <a:endParaRPr lang="ru-RU">
              <a:latin typeface="Calibri" pitchFamily="34" charset="0"/>
            </a:endParaRPr>
          </a:p>
        </p:txBody>
      </p:sp>
      <p:sp>
        <p:nvSpPr>
          <p:cNvPr id="46083" name="Прямоугольник 2"/>
          <p:cNvSpPr>
            <a:spLocks noChangeArrowheads="1"/>
          </p:cNvSpPr>
          <p:nvPr/>
        </p:nvSpPr>
        <p:spPr bwMode="auto">
          <a:xfrm>
            <a:off x="2214563" y="714375"/>
            <a:ext cx="45513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http://writerstob.narod.ru/writers/tolstoy.htm</a:t>
            </a:r>
            <a:endParaRPr lang="ru-RU">
              <a:latin typeface="Calibri" pitchFamily="34" charset="0"/>
            </a:endParaRPr>
          </a:p>
        </p:txBody>
      </p:sp>
      <p:sp>
        <p:nvSpPr>
          <p:cNvPr id="46084" name="Прямоугольник 3"/>
          <p:cNvSpPr>
            <a:spLocks noChangeArrowheads="1"/>
          </p:cNvSpPr>
          <p:nvPr/>
        </p:nvSpPr>
        <p:spPr bwMode="auto">
          <a:xfrm>
            <a:off x="3429000" y="1214438"/>
            <a:ext cx="21066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http://tolstoy.niv.ru/</a:t>
            </a:r>
            <a:endParaRPr lang="ru-RU">
              <a:latin typeface="Calibri" pitchFamily="34" charset="0"/>
            </a:endParaRPr>
          </a:p>
        </p:txBody>
      </p:sp>
      <p:sp>
        <p:nvSpPr>
          <p:cNvPr id="46085" name="Прямоугольник 4"/>
          <p:cNvSpPr>
            <a:spLocks noChangeArrowheads="1"/>
          </p:cNvSpPr>
          <p:nvPr/>
        </p:nvSpPr>
        <p:spPr bwMode="auto">
          <a:xfrm>
            <a:off x="1785938" y="4643438"/>
            <a:ext cx="5715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http://www.pushkinmuseum.ru/vs_istoria_roda_1.htm</a:t>
            </a:r>
            <a:endParaRPr lang="ru-RU">
              <a:latin typeface="Calibri" pitchFamily="34" charset="0"/>
            </a:endParaRPr>
          </a:p>
        </p:txBody>
      </p:sp>
      <p:sp>
        <p:nvSpPr>
          <p:cNvPr id="46086" name="Прямоугольник 5"/>
          <p:cNvSpPr>
            <a:spLocks noChangeArrowheads="1"/>
          </p:cNvSpPr>
          <p:nvPr/>
        </p:nvSpPr>
        <p:spPr bwMode="auto">
          <a:xfrm>
            <a:off x="2357438" y="1928813"/>
            <a:ext cx="3871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http://www.osd.ru/respinf.asp?ob=796</a:t>
            </a:r>
            <a:endParaRPr lang="ru-RU">
              <a:latin typeface="Calibri" pitchFamily="34" charset="0"/>
            </a:endParaRPr>
          </a:p>
        </p:txBody>
      </p:sp>
      <p:sp>
        <p:nvSpPr>
          <p:cNvPr id="46087" name="Прямоугольник 6"/>
          <p:cNvSpPr>
            <a:spLocks noChangeArrowheads="1"/>
          </p:cNvSpPr>
          <p:nvPr/>
        </p:nvSpPr>
        <p:spPr bwMode="auto">
          <a:xfrm>
            <a:off x="2643188" y="4071938"/>
            <a:ext cx="36433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http://www.erfolg.ru/gallery/dn.htm</a:t>
            </a:r>
            <a:endParaRPr lang="ru-RU">
              <a:latin typeface="Calibri" pitchFamily="34" charset="0"/>
            </a:endParaRPr>
          </a:p>
        </p:txBody>
      </p:sp>
      <p:sp>
        <p:nvSpPr>
          <p:cNvPr id="46088" name="Прямоугольник 7"/>
          <p:cNvSpPr>
            <a:spLocks noChangeArrowheads="1"/>
          </p:cNvSpPr>
          <p:nvPr/>
        </p:nvSpPr>
        <p:spPr bwMode="auto">
          <a:xfrm>
            <a:off x="2071688" y="5214938"/>
            <a:ext cx="50720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http://magazines.russ.ru/neva/2009/9/po14.html</a:t>
            </a:r>
            <a:endParaRPr lang="ru-RU">
              <a:latin typeface="Calibri" pitchFamily="34" charset="0"/>
            </a:endParaRPr>
          </a:p>
        </p:txBody>
      </p:sp>
      <p:sp>
        <p:nvSpPr>
          <p:cNvPr id="46089" name="Прямоугольник 8"/>
          <p:cNvSpPr>
            <a:spLocks noChangeArrowheads="1"/>
          </p:cNvSpPr>
          <p:nvPr/>
        </p:nvSpPr>
        <p:spPr bwMode="auto">
          <a:xfrm>
            <a:off x="2428875" y="1571625"/>
            <a:ext cx="39179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http://visualrian.ru/images/item/72254</a:t>
            </a:r>
            <a:endParaRPr lang="ru-RU">
              <a:latin typeface="Calibri" pitchFamily="34" charset="0"/>
            </a:endParaRPr>
          </a:p>
        </p:txBody>
      </p:sp>
      <p:sp>
        <p:nvSpPr>
          <p:cNvPr id="46090" name="Прямоугольник 9"/>
          <p:cNvSpPr>
            <a:spLocks noChangeArrowheads="1"/>
          </p:cNvSpPr>
          <p:nvPr/>
        </p:nvSpPr>
        <p:spPr bwMode="auto">
          <a:xfrm>
            <a:off x="2071688" y="5715000"/>
            <a:ext cx="5143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http://www.tram11.ru/kr/chern06/nikviaz/nv.html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500063" y="4500563"/>
            <a:ext cx="8215312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b="1">
                <a:latin typeface="Calibri" pitchFamily="34" charset="0"/>
              </a:rPr>
              <a:t>«… Вспоминать предков – отцов, дедов, прадедов моих, мне не только не совестно, но особенно радостно»</a:t>
            </a:r>
            <a:r>
              <a:rPr lang="ru-RU">
                <a:latin typeface="Calibri" pitchFamily="34" charset="0"/>
              </a:rPr>
              <a:t> – писал Л. Н. Толстой. Представители династии Толстых, ведущие свою историю с 1686 года, ярко проявили себя как военачальники, государственные и политические деятели, священники, ученые, градостроители, художники, писатели, поэты, врачи. Род их занятий разнообразен, но всех их объединяет преданное искреннее служение своему Отечеству, служение России.</a:t>
            </a:r>
          </a:p>
        </p:txBody>
      </p:sp>
      <p:pic>
        <p:nvPicPr>
          <p:cNvPr id="512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0813" y="571500"/>
            <a:ext cx="6016625" cy="387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Прямоугольник 1"/>
          <p:cNvSpPr>
            <a:spLocks noChangeArrowheads="1"/>
          </p:cNvSpPr>
          <p:nvPr/>
        </p:nvSpPr>
        <p:spPr bwMode="auto">
          <a:xfrm>
            <a:off x="1000125" y="857250"/>
            <a:ext cx="70008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http://ru.wikipedia.org/wiki/%D0%A2%D0%BE%D0%BB%D1%81%D1%82%D0%BE%D0%B9,_%D0%9B%D0%B5%D0%B2_%D0%9D%D0%B8%D0%BA%D0%BE%D0%BB%D0%B0%D0%B5%D0%B2%D0%B8%D1%87</a:t>
            </a:r>
            <a:endParaRPr lang="ru-RU">
              <a:latin typeface="Calibri" pitchFamily="34" charset="0"/>
            </a:endParaRPr>
          </a:p>
        </p:txBody>
      </p:sp>
      <p:sp>
        <p:nvSpPr>
          <p:cNvPr id="47107" name="Прямоугольник 2"/>
          <p:cNvSpPr>
            <a:spLocks noChangeArrowheads="1"/>
          </p:cNvSpPr>
          <p:nvPr/>
        </p:nvSpPr>
        <p:spPr bwMode="auto">
          <a:xfrm>
            <a:off x="1643063" y="2500313"/>
            <a:ext cx="6143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http://stat17.privet.ru/lr/091eb71a0f110462fcc9e7fbc34078ad</a:t>
            </a:r>
            <a:endParaRPr lang="ru-RU">
              <a:latin typeface="Calibri" pitchFamily="34" charset="0"/>
            </a:endParaRPr>
          </a:p>
        </p:txBody>
      </p:sp>
      <p:sp>
        <p:nvSpPr>
          <p:cNvPr id="47108" name="Прямоугольник 3"/>
          <p:cNvSpPr>
            <a:spLocks noChangeArrowheads="1"/>
          </p:cNvSpPr>
          <p:nvPr/>
        </p:nvSpPr>
        <p:spPr bwMode="auto">
          <a:xfrm>
            <a:off x="2928938" y="3643313"/>
            <a:ext cx="31908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http://www.museum.ru/M1791</a:t>
            </a:r>
            <a:endParaRPr lang="ru-RU">
              <a:latin typeface="Calibri" pitchFamily="34" charset="0"/>
            </a:endParaRPr>
          </a:p>
        </p:txBody>
      </p:sp>
      <p:sp>
        <p:nvSpPr>
          <p:cNvPr id="47109" name="Прямоугольник 4"/>
          <p:cNvSpPr>
            <a:spLocks noChangeArrowheads="1"/>
          </p:cNvSpPr>
          <p:nvPr/>
        </p:nvSpPr>
        <p:spPr bwMode="auto">
          <a:xfrm>
            <a:off x="1643063" y="4643438"/>
            <a:ext cx="6000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http://www.foxdesign.ru/aphorism/biography/tolstoy_ln.html</a:t>
            </a:r>
            <a:endParaRPr lang="ru-RU">
              <a:latin typeface="Calibri" pitchFamily="34" charset="0"/>
            </a:endParaRPr>
          </a:p>
        </p:txBody>
      </p:sp>
      <p:sp>
        <p:nvSpPr>
          <p:cNvPr id="47110" name="Прямоугольник 5"/>
          <p:cNvSpPr>
            <a:spLocks noChangeArrowheads="1"/>
          </p:cNvSpPr>
          <p:nvPr/>
        </p:nvSpPr>
        <p:spPr bwMode="auto">
          <a:xfrm>
            <a:off x="2571750" y="4143375"/>
            <a:ext cx="4135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http://www.hrono.ru/biograf/tolstoy.html</a:t>
            </a:r>
            <a:endParaRPr lang="ru-RU">
              <a:latin typeface="Calibri" pitchFamily="34" charset="0"/>
            </a:endParaRPr>
          </a:p>
        </p:txBody>
      </p:sp>
      <p:sp>
        <p:nvSpPr>
          <p:cNvPr id="47111" name="Прямоугольник 6"/>
          <p:cNvSpPr>
            <a:spLocks noChangeArrowheads="1"/>
          </p:cNvSpPr>
          <p:nvPr/>
        </p:nvSpPr>
        <p:spPr bwMode="auto">
          <a:xfrm>
            <a:off x="1714500" y="1928813"/>
            <a:ext cx="6072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http://slovo.ws/bio/rus/Tolstoi_Lev_Nikolaevich/index.html</a:t>
            </a:r>
            <a:endParaRPr lang="ru-RU">
              <a:latin typeface="Calibri" pitchFamily="34" charset="0"/>
            </a:endParaRPr>
          </a:p>
        </p:txBody>
      </p:sp>
      <p:sp>
        <p:nvSpPr>
          <p:cNvPr id="47112" name="Прямоугольник 7"/>
          <p:cNvSpPr>
            <a:spLocks noChangeArrowheads="1"/>
          </p:cNvSpPr>
          <p:nvPr/>
        </p:nvSpPr>
        <p:spPr bwMode="auto">
          <a:xfrm>
            <a:off x="2000250" y="3071813"/>
            <a:ext cx="51435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http://www.bestreferat.ru/referat-100674.html</a:t>
            </a:r>
            <a:endParaRPr lang="ru-RU">
              <a:latin typeface="Calibri" pitchFamily="34" charset="0"/>
            </a:endParaRPr>
          </a:p>
        </p:txBody>
      </p:sp>
      <p:sp>
        <p:nvSpPr>
          <p:cNvPr id="47113" name="Прямоугольник 8"/>
          <p:cNvSpPr>
            <a:spLocks noChangeArrowheads="1"/>
          </p:cNvSpPr>
          <p:nvPr/>
        </p:nvSpPr>
        <p:spPr bwMode="auto">
          <a:xfrm>
            <a:off x="1857375" y="5143500"/>
            <a:ext cx="5857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http://www.yasnayapolyana.ru/museum/funds/index.htm</a:t>
            </a:r>
            <a:endParaRPr lang="ru-RU">
              <a:latin typeface="Calibri" pitchFamily="34" charset="0"/>
            </a:endParaRPr>
          </a:p>
        </p:txBody>
      </p:sp>
      <p:sp>
        <p:nvSpPr>
          <p:cNvPr id="47114" name="Прямоугольник 9"/>
          <p:cNvSpPr>
            <a:spLocks noChangeArrowheads="1"/>
          </p:cNvSpPr>
          <p:nvPr/>
        </p:nvSpPr>
        <p:spPr bwMode="auto">
          <a:xfrm>
            <a:off x="2357438" y="5643563"/>
            <a:ext cx="5000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Calibri" pitchFamily="34" charset="0"/>
              </a:rPr>
              <a:t>http://www.odinvopros.ru/lib/biography.php?id=2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5143500" y="642938"/>
            <a:ext cx="3500438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О древности рода Толстых свидетельствуют атрибуты общего герба гр. Толстых:</a:t>
            </a:r>
          </a:p>
          <a:p>
            <a:pPr algn="ctr"/>
            <a:r>
              <a:rPr lang="ru-RU">
                <a:latin typeface="Calibri" pitchFamily="34" charset="0"/>
              </a:rPr>
              <a:t> в центре щита в квадрате скрещенные сабля и стремена, продетые в кольцо золотого ключа. </a:t>
            </a:r>
          </a:p>
          <a:p>
            <a:pPr algn="ctr"/>
            <a:r>
              <a:rPr lang="ru-RU">
                <a:latin typeface="Calibri" pitchFamily="34" charset="0"/>
              </a:rPr>
              <a:t>В нижнем квадрате справа </a:t>
            </a:r>
          </a:p>
          <a:p>
            <a:pPr algn="ctr"/>
            <a:r>
              <a:rPr lang="ru-RU">
                <a:latin typeface="Calibri" pitchFamily="34" charset="0"/>
              </a:rPr>
              <a:t>семь башен, с опрокинутыми полумесяцами — </a:t>
            </a:r>
          </a:p>
          <a:p>
            <a:pPr algn="ctr"/>
            <a:r>
              <a:rPr lang="ru-RU">
                <a:latin typeface="Calibri" pitchFamily="34" charset="0"/>
              </a:rPr>
              <a:t>символ семибашенного замка в константинопольском Едикуле, напоминающие </a:t>
            </a:r>
          </a:p>
          <a:p>
            <a:pPr algn="ctr"/>
            <a:r>
              <a:rPr lang="ru-RU">
                <a:latin typeface="Calibri" pitchFamily="34" charset="0"/>
              </a:rPr>
              <a:t>о дипломатической службе </a:t>
            </a:r>
          </a:p>
          <a:p>
            <a:pPr algn="ctr"/>
            <a:r>
              <a:rPr lang="ru-RU">
                <a:latin typeface="Calibri" pitchFamily="34" charset="0"/>
              </a:rPr>
              <a:t>П. А. Толстого </a:t>
            </a:r>
          </a:p>
          <a:p>
            <a:pPr algn="ctr"/>
            <a:r>
              <a:rPr lang="ru-RU">
                <a:latin typeface="Calibri" pitchFamily="34" charset="0"/>
              </a:rPr>
              <a:t>и о заключении мира с турками. Две борзые, </a:t>
            </a:r>
          </a:p>
          <a:p>
            <a:pPr algn="ctr"/>
            <a:r>
              <a:rPr lang="ru-RU">
                <a:latin typeface="Calibri" pitchFamily="34" charset="0"/>
              </a:rPr>
              <a:t>поддерживающие щит,  — символ верного и скорого успеха в делах.</a:t>
            </a:r>
          </a:p>
        </p:txBody>
      </p:sp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25" y="1071563"/>
            <a:ext cx="38258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Прямоугольник 4"/>
          <p:cNvSpPr>
            <a:spLocks noChangeArrowheads="1"/>
          </p:cNvSpPr>
          <p:nvPr/>
        </p:nvSpPr>
        <p:spPr bwMode="auto">
          <a:xfrm>
            <a:off x="928688" y="4857750"/>
            <a:ext cx="39290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Герб внесен в Общий гербовник дворянских родов Российской империи, </a:t>
            </a:r>
          </a:p>
          <a:p>
            <a:pPr algn="ctr"/>
            <a:r>
              <a:rPr lang="ru-RU" sz="1400">
                <a:latin typeface="Calibri" pitchFamily="34" charset="0"/>
              </a:rPr>
              <a:t>часть 2, 1-е отделение, стр. 11.</a:t>
            </a:r>
          </a:p>
        </p:txBody>
      </p:sp>
      <p:sp>
        <p:nvSpPr>
          <p:cNvPr id="6149" name="Прямоугольник 5"/>
          <p:cNvSpPr>
            <a:spLocks noChangeArrowheads="1"/>
          </p:cNvSpPr>
          <p:nvPr/>
        </p:nvSpPr>
        <p:spPr bwMode="auto">
          <a:xfrm>
            <a:off x="1714500" y="4643438"/>
            <a:ext cx="22002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Герб рода графов Толстых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569913"/>
            <a:ext cx="3817938" cy="478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5214938" y="1571625"/>
            <a:ext cx="32146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Среди предков писателя </a:t>
            </a:r>
          </a:p>
          <a:p>
            <a:pPr algn="ctr"/>
            <a:r>
              <a:rPr lang="ru-RU">
                <a:latin typeface="Calibri" pitchFamily="34" charset="0"/>
              </a:rPr>
              <a:t> по отцовской линии был</a:t>
            </a:r>
          </a:p>
          <a:p>
            <a:pPr algn="ctr"/>
            <a:r>
              <a:rPr lang="ru-RU">
                <a:latin typeface="Calibri" pitchFamily="34" charset="0"/>
              </a:rPr>
              <a:t> Пётр Андреевич Толстой (1645-1729) - </a:t>
            </a:r>
          </a:p>
          <a:p>
            <a:pPr algn="ctr"/>
            <a:r>
              <a:rPr lang="ru-RU">
                <a:latin typeface="Calibri" pitchFamily="34" charset="0"/>
              </a:rPr>
              <a:t>сподвижник Петра I,</a:t>
            </a:r>
          </a:p>
          <a:p>
            <a:pPr algn="ctr"/>
            <a:r>
              <a:rPr lang="ru-RU">
                <a:latin typeface="Calibri" pitchFamily="34" charset="0"/>
              </a:rPr>
              <a:t> русский государственный деятель, </a:t>
            </a:r>
          </a:p>
          <a:p>
            <a:pPr algn="ctr"/>
            <a:r>
              <a:rPr lang="ru-RU">
                <a:latin typeface="Calibri" pitchFamily="34" charset="0"/>
              </a:rPr>
              <a:t>дипломат,</a:t>
            </a:r>
          </a:p>
          <a:p>
            <a:pPr algn="ctr"/>
            <a:r>
              <a:rPr lang="ru-RU">
                <a:latin typeface="Calibri" pitchFamily="34" charset="0"/>
              </a:rPr>
              <a:t> одним из первых в России получивший графский титул. </a:t>
            </a:r>
          </a:p>
        </p:txBody>
      </p:sp>
      <p:sp>
        <p:nvSpPr>
          <p:cNvPr id="7172" name="Прямоугольник 5"/>
          <p:cNvSpPr>
            <a:spLocks noChangeArrowheads="1"/>
          </p:cNvSpPr>
          <p:nvPr/>
        </p:nvSpPr>
        <p:spPr bwMode="auto">
          <a:xfrm>
            <a:off x="857250" y="5429250"/>
            <a:ext cx="38576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 i="1">
                <a:latin typeface="Calibri" pitchFamily="34" charset="0"/>
              </a:rPr>
              <a:t>Портрет графа Петра Андреевича Толстого.</a:t>
            </a:r>
            <a:r>
              <a:rPr lang="ru-RU" sz="1400">
                <a:latin typeface="Calibri" pitchFamily="34" charset="0"/>
              </a:rPr>
              <a:t/>
            </a:r>
            <a:br>
              <a:rPr lang="ru-RU" sz="1400">
                <a:latin typeface="Calibri" pitchFamily="34" charset="0"/>
              </a:rPr>
            </a:br>
            <a:r>
              <a:rPr lang="ru-RU" sz="1400" i="1">
                <a:latin typeface="Calibri" pitchFamily="34" charset="0"/>
              </a:rPr>
              <a:t>Неизвестный русский художник XVIII в.</a:t>
            </a:r>
          </a:p>
          <a:p>
            <a:pPr algn="ctr"/>
            <a:r>
              <a:rPr lang="ru-RU" sz="1400" i="1">
                <a:latin typeface="Calibri" pitchFamily="34" charset="0"/>
              </a:rPr>
              <a:t> Холст, масло.</a:t>
            </a:r>
            <a:endParaRPr lang="ru-RU" sz="1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428750"/>
            <a:ext cx="3143250" cy="305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5" name="Прямоугольник 3"/>
          <p:cNvSpPr>
            <a:spLocks noChangeArrowheads="1"/>
          </p:cNvSpPr>
          <p:nvPr/>
        </p:nvSpPr>
        <p:spPr bwMode="auto">
          <a:xfrm>
            <a:off x="785813" y="4572000"/>
            <a:ext cx="271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Николай Ильич Толстой,</a:t>
            </a:r>
          </a:p>
          <a:p>
            <a:pPr algn="ctr"/>
            <a:r>
              <a:rPr lang="ru-RU" sz="1400">
                <a:latin typeface="Calibri" pitchFamily="34" charset="0"/>
              </a:rPr>
              <a:t>отец Льва Николаевича</a:t>
            </a:r>
          </a:p>
        </p:txBody>
      </p:sp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4071938" y="571500"/>
            <a:ext cx="4572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457200" algn="just"/>
            <a:r>
              <a:rPr lang="ru-RU">
                <a:latin typeface="Calibri" pitchFamily="34" charset="0"/>
              </a:rPr>
              <a:t>Отец писателя – граф Николай Ильич Толстой – в семнадцатилетнем возрасте добровольно поступил на военную службу. Он участвовал в Отечественной войне 1812 года, попал в плен к французам и был освобожден русскими войсками, вступившими в Париж после разгрома армии Наполеона.</a:t>
            </a:r>
          </a:p>
          <a:p>
            <a:pPr indent="457200" algn="just"/>
            <a:r>
              <a:rPr lang="ru-RU">
                <a:latin typeface="Calibri" pitchFamily="34" charset="0"/>
              </a:rPr>
              <a:t>Николая Ильича Толстого, своего отца, дети любили и ценили за гуманное отношение к крепостным. Кроме занятий хозяйством и детьми, он много читал. За свою жизнь Николай Ильич собрал богатую библиотеку, состоящую из редких по тем временам книг французских классиков, исторических и естественно-исторических сочинений. </a:t>
            </a:r>
          </a:p>
          <a:p>
            <a:pPr indent="457200" algn="just"/>
            <a:r>
              <a:rPr lang="ru-RU">
                <a:latin typeface="Calibri" pitchFamily="34" charset="0"/>
              </a:rPr>
              <a:t>Для Толстого-ребенка отец был воплощением красоты, силы, страстной, азартной любви к радостям жизни.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714375"/>
            <a:ext cx="409575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2"/>
          <p:cNvSpPr>
            <a:spLocks noChangeArrowheads="1"/>
          </p:cNvSpPr>
          <p:nvPr/>
        </p:nvSpPr>
        <p:spPr bwMode="auto">
          <a:xfrm>
            <a:off x="1857375" y="5286375"/>
            <a:ext cx="2103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Герб князей Волконских. </a:t>
            </a:r>
          </a:p>
          <a:p>
            <a:pPr algn="ctr"/>
            <a:r>
              <a:rPr lang="ru-RU" sz="1400">
                <a:latin typeface="Calibri" pitchFamily="34" charset="0"/>
              </a:rPr>
              <a:t>1890-е годы </a:t>
            </a: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5429250" y="1357313"/>
            <a:ext cx="3000375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По материнской линии </a:t>
            </a:r>
          </a:p>
          <a:p>
            <a:pPr algn="ctr"/>
            <a:r>
              <a:rPr lang="ru-RU">
                <a:latin typeface="Calibri" pitchFamily="34" charset="0"/>
              </a:rPr>
              <a:t>Толстой принадлежал к роду князей Болконских, </a:t>
            </a:r>
          </a:p>
          <a:p>
            <a:pPr algn="ctr"/>
            <a:r>
              <a:rPr lang="ru-RU">
                <a:latin typeface="Calibri" pitchFamily="34" charset="0"/>
              </a:rPr>
              <a:t>связанных родством с князьями Трубецкими, Голицыными, Одоевскими, Лыковыми и другими знатными семьями. </a:t>
            </a:r>
          </a:p>
          <a:p>
            <a:pPr algn="ctr"/>
            <a:r>
              <a:rPr lang="ru-RU">
                <a:latin typeface="Calibri" pitchFamily="34" charset="0"/>
              </a:rPr>
              <a:t>По матери Толстой был родственником А. С. Пушкина.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500063"/>
            <a:ext cx="381000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785813" y="5500688"/>
            <a:ext cx="45720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alibri" pitchFamily="34" charset="0"/>
              </a:rPr>
              <a:t>Князь Николай Сергеевич Волконский. </a:t>
            </a:r>
          </a:p>
          <a:p>
            <a:pPr algn="ctr"/>
            <a:r>
              <a:rPr lang="ru-RU" sz="1400">
                <a:latin typeface="Calibri" pitchFamily="34" charset="0"/>
              </a:rPr>
              <a:t>1790-е годы. Портрет работы неизвестного художника. Государственный музей Л.Н.Толстого </a:t>
            </a:r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5072063" y="1714500"/>
            <a:ext cx="36433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Князь </a:t>
            </a:r>
          </a:p>
          <a:p>
            <a:pPr algn="ctr"/>
            <a:r>
              <a:rPr lang="ru-RU">
                <a:latin typeface="Calibri" pitchFamily="34" charset="0"/>
              </a:rPr>
              <a:t>Николай Сергеевич Волконский - видный военный деятель Екатерининской эпохи</a:t>
            </a:r>
            <a:r>
              <a:rPr lang="ru-RU" b="1">
                <a:latin typeface="Calibri" pitchFamily="34" charset="0"/>
              </a:rPr>
              <a:t> </a:t>
            </a:r>
          </a:p>
          <a:p>
            <a:pPr algn="ctr"/>
            <a:r>
              <a:rPr lang="ru-RU">
                <a:latin typeface="Calibri" pitchFamily="34" charset="0"/>
              </a:rPr>
              <a:t>(дед Льва  Николаевича Толстого </a:t>
            </a:r>
          </a:p>
          <a:p>
            <a:pPr algn="ctr"/>
            <a:r>
              <a:rPr lang="ru-RU">
                <a:latin typeface="Calibri" pitchFamily="34" charset="0"/>
              </a:rPr>
              <a:t>по материнской линии)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2817</Words>
  <Application>Microsoft Office PowerPoint</Application>
  <PresentationFormat>Экран (4:3)</PresentationFormat>
  <Paragraphs>231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Arial</vt:lpstr>
      <vt:lpstr>Calibri</vt:lpstr>
      <vt:lpstr>Arial Unicode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Дима</dc:creator>
  <cp:lastModifiedBy>Admin</cp:lastModifiedBy>
  <cp:revision>139</cp:revision>
  <dcterms:created xsi:type="dcterms:W3CDTF">2009-11-04T04:59:21Z</dcterms:created>
  <dcterms:modified xsi:type="dcterms:W3CDTF">2012-09-10T12:46:37Z</dcterms:modified>
</cp:coreProperties>
</file>