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0" r:id="rId1"/>
  </p:sldMasterIdLst>
  <p:sldIdLst>
    <p:sldId id="256" r:id="rId2"/>
    <p:sldId id="290" r:id="rId3"/>
    <p:sldId id="283" r:id="rId4"/>
    <p:sldId id="289" r:id="rId5"/>
    <p:sldId id="281" r:id="rId6"/>
    <p:sldId id="284" r:id="rId7"/>
    <p:sldId id="260" r:id="rId8"/>
    <p:sldId id="282" r:id="rId9"/>
    <p:sldId id="285" r:id="rId10"/>
    <p:sldId id="274" r:id="rId11"/>
    <p:sldId id="277" r:id="rId12"/>
    <p:sldId id="280" r:id="rId13"/>
    <p:sldId id="276" r:id="rId14"/>
    <p:sldId id="278" r:id="rId15"/>
    <p:sldId id="261" r:id="rId16"/>
    <p:sldId id="297" r:id="rId17"/>
    <p:sldId id="298" r:id="rId18"/>
    <p:sldId id="300" r:id="rId19"/>
    <p:sldId id="291" r:id="rId20"/>
    <p:sldId id="292" r:id="rId21"/>
    <p:sldId id="293" r:id="rId22"/>
    <p:sldId id="294" r:id="rId23"/>
    <p:sldId id="296" r:id="rId24"/>
    <p:sldId id="301" r:id="rId25"/>
    <p:sldId id="302" r:id="rId26"/>
    <p:sldId id="304" r:id="rId27"/>
    <p:sldId id="303" r:id="rId28"/>
    <p:sldId id="305" r:id="rId29"/>
    <p:sldId id="306" r:id="rId30"/>
    <p:sldId id="307" r:id="rId31"/>
    <p:sldId id="295" r:id="rId32"/>
    <p:sldId id="299" r:id="rId33"/>
    <p:sldId id="288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22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6897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6897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47DD3C-DEFF-42DF-A1F0-B77CD26568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451FCA-D3E6-44C1-9012-BAE64CDD7C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68BD3B-547F-485C-9DBB-AF7B224EF7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914400" y="277813"/>
            <a:ext cx="77724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4B71AF-4EA7-452A-81D1-FF8D20B433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99D993-04F5-4509-94D0-B5A61C8728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A6DE0-CB14-443B-A307-536C7DFABA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B3EBE-3806-45AB-A3E3-C2D1B0F715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F3772-3194-48AE-A6D4-614748AD52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3AB34C-B8BE-4EA7-ADE5-0237ABC771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FE929A-CB30-4E36-A7D5-2D0E5980F3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F5DC43-C68C-4162-9E81-212E1CB1D2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B21CF-375C-4FBE-8496-8AFCF86346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A5808-3F70-488F-B08F-9A0FD34CE7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6793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103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67941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67942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67943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6794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794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794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pPr>
              <a:defRPr/>
            </a:pPr>
            <a:fld id="{930C7F5B-095E-47D9-B038-48A6CE0EC8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7948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6" r:id="rId2"/>
    <p:sldLayoutId id="2147483825" r:id="rId3"/>
    <p:sldLayoutId id="2147483824" r:id="rId4"/>
    <p:sldLayoutId id="2147483823" r:id="rId5"/>
    <p:sldLayoutId id="2147483822" r:id="rId6"/>
    <p:sldLayoutId id="2147483821" r:id="rId7"/>
    <p:sldLayoutId id="2147483820" r:id="rId8"/>
    <p:sldLayoutId id="2147483819" r:id="rId9"/>
    <p:sldLayoutId id="2147483818" r:id="rId10"/>
    <p:sldLayoutId id="2147483817" r:id="rId11"/>
    <p:sldLayoutId id="2147483816" r:id="rId12"/>
    <p:sldLayoutId id="2147483815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7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3" grpId="0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modernsurvivalblog.com/wp-content/uploads/2010/06/world-population-density-map.gif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text=%D0%BF%D0%B5%D1%80%D0%B5%D0%BD%D0%B0%D1%81%D0%B5%D0%BB%D0%B5%D0%BD%D0%B8%D0%B5%20%D0%B7%D0%B5%D0%BC%D0%BB%D0%B8&amp;noreask=1&amp;img_url=www.savepic.org/1928036.jpg&amp;pos=1&amp;rpt=simage&amp;lr=13&amp;nojs=1" TargetMode="External"/><Relationship Id="rId7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gif"/><Relationship Id="rId5" Type="http://schemas.openxmlformats.org/officeDocument/2006/relationships/hyperlink" Target="http://modernsurvivalblog.com/wp-content/uploads/2010/06/world-population-density-map.gif" TargetMode="Externa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images.yandex.ru/yandsearch?text=%D0%BF%D0%B5%D1%80%D0%B5%D0%BD%D0%B0%D1%81%D0%B5%D0%BB%D0%B5%D0%BD%D0%B8%D0%B5%20%D0%B7%D0%B5%D0%BC%D0%BB%D0%B8&amp;noreask=1&amp;img_url=filipspagnoli.files.wordpress.com/2009/06/overpopulation-scales.jpg&amp;pos=4&amp;rpt=simage&amp;lr=13&amp;nojs=1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cs10601.vkontakte.ru/u42518869/-14/x_7bfab2b9.jp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ages.yandex.ru/yandsearch?text=%D0%BF%D0%B5%D1%80%D0%B5%D0%BD%D0%B0%D1%81%D0%B5%D0%BB%D0%B5%D0%BD%D0%B8%D0%B5%20%D0%B7%D0%B5%D0%BC%D0%BB%D0%B8&amp;noreask=1&amp;img_url=www.pasi.ro/wp-content/uploads/2011/10/overpopulation-EDIT.jpg&amp;pos=9&amp;rpt=simage&amp;lr=13&amp;nojs=1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ru-RU" sz="3500" dirty="0" smtClean="0"/>
              <a:t>ДЕМОГРАФИЧЕСКАЯ ПРОБЛЕМА</a:t>
            </a:r>
          </a:p>
        </p:txBody>
      </p:sp>
      <p:pic>
        <p:nvPicPr>
          <p:cNvPr id="6" name="Рисунок 5" descr="http://modernsurvivalblog.com/wp-content/uploads/2010/06/world-population-density-map.gif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857232"/>
            <a:ext cx="508254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10" name="Picture 6" descr="Перенаселенная планета люде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714488"/>
            <a:ext cx="7577165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071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b="1" smtClean="0"/>
              <a:t>Китайцы спасаются от жары в собственном “Мертвом море” – аквапарке с соленой водой в округе Дайинг.</a:t>
            </a:r>
            <a:r>
              <a:rPr lang="ru-RU" smtClean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00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200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dirty="0" smtClean="0"/>
              <a:t>Вид на Каир из иллюминатора самолета.</a:t>
            </a:r>
            <a:r>
              <a:rPr lang="ru-RU" dirty="0" smtClean="0"/>
              <a:t> </a:t>
            </a:r>
          </a:p>
        </p:txBody>
      </p:sp>
      <p:pic>
        <p:nvPicPr>
          <p:cNvPr id="203782" name="Picture 6" descr="Перенаселенная планета люде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714488"/>
            <a:ext cx="7291412" cy="4857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03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/>
              <a:t>Общий вид на ночную Москву.</a:t>
            </a:r>
            <a:endParaRPr lang="ru-RU" dirty="0" smtClean="0"/>
          </a:p>
        </p:txBody>
      </p:sp>
      <p:pic>
        <p:nvPicPr>
          <p:cNvPr id="212998" name="Picture 6" descr="1318068472_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488" y="1628774"/>
            <a:ext cx="7700587" cy="4943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12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b="1" dirty="0" smtClean="0"/>
              <a:t>Соискатели рабочих мест на ярмарке вакансий в Нанкине, Китай.</a:t>
            </a:r>
            <a:r>
              <a:rPr lang="ru-RU" sz="3800" dirty="0" smtClean="0"/>
              <a:t> </a:t>
            </a:r>
          </a:p>
        </p:txBody>
      </p:sp>
      <p:pic>
        <p:nvPicPr>
          <p:cNvPr id="202760" name="Picture 8" descr="1318068308_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571612"/>
            <a:ext cx="7556500" cy="499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02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900" name="Rectangle 4"/>
          <p:cNvSpPr>
            <a:spLocks noGrp="1" noChangeArrowheads="1"/>
          </p:cNvSpPr>
          <p:nvPr>
            <p:ph type="title"/>
          </p:nvPr>
        </p:nvSpPr>
        <p:spPr>
          <a:xfrm>
            <a:off x="642910" y="357166"/>
            <a:ext cx="8043890" cy="113508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just" eaLnBrk="1" hangingPunct="1"/>
            <a:r>
              <a:rPr lang="ru-RU" sz="2000" b="1" dirty="0" smtClean="0"/>
              <a:t>Мотоциклисты на дороге в час-пик в </a:t>
            </a:r>
            <a:r>
              <a:rPr lang="ru-RU" sz="2000" b="1" dirty="0" err="1" smtClean="0"/>
              <a:t>Тайбэе</a:t>
            </a:r>
            <a:r>
              <a:rPr lang="ru-RU" sz="2000" b="1" dirty="0" smtClean="0"/>
              <a:t>. На дорогах Тайваня около 8,8 миллионов мотоциклов, скутеров и 4,8 миллионов автомобилей. </a:t>
            </a:r>
          </a:p>
        </p:txBody>
      </p:sp>
      <p:pic>
        <p:nvPicPr>
          <p:cNvPr id="208902" name="Picture 6" descr="1318068486_3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1557338"/>
            <a:ext cx="7269163" cy="514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08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invGray">
          <a:xfrm>
            <a:off x="7953375" y="188913"/>
            <a:ext cx="1190625" cy="1200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285728"/>
            <a:ext cx="7772400" cy="1143000"/>
          </a:xfrm>
        </p:spPr>
        <p:txBody>
          <a:bodyPr/>
          <a:lstStyle/>
          <a:p>
            <a:pPr eaLnBrk="1" hangingPunct="1"/>
            <a:r>
              <a:rPr lang="ru-RU" sz="3200" b="1" dirty="0" smtClean="0"/>
              <a:t>Индустриально-потребительское </a:t>
            </a:r>
            <a:br>
              <a:rPr lang="ru-RU" sz="3200" b="1" dirty="0" smtClean="0"/>
            </a:br>
            <a:r>
              <a:rPr lang="ru-RU" sz="3200" b="1" dirty="0" smtClean="0"/>
              <a:t>общество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714488"/>
            <a:ext cx="8351837" cy="3643338"/>
          </a:xfrm>
        </p:spPr>
        <p:txBody>
          <a:bodyPr/>
          <a:lstStyle/>
          <a:p>
            <a:pPr marL="0" indent="342900"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400" dirty="0" smtClean="0"/>
              <a:t>Существуют опасения, что непрекращающийся процесс увеличения числа живущих на земле людей, наряду с увеличением промышленного производства и потребления разнообразных природных ресурсов, а также с ростом количества отходов «жизнедеятельности» цивилизации, поставит в ближайшие 100 лет вопрос о выживании человечества в целом.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400" dirty="0" smtClean="0"/>
          </a:p>
        </p:txBody>
      </p:sp>
      <p:pic>
        <p:nvPicPr>
          <p:cNvPr id="7" name="Рисунок 6" descr="http://im4-tub-ru.yandex.net/i?id=506634530-45-72&amp;n=21">
            <a:hlinkClick r:id="rId3" tgtFrame="_blank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929198"/>
            <a:ext cx="2286016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http://modernsurvivalblog.com/wp-content/uploads/2010/06/world-population-density-map.gif">
            <a:hlinkClick r:id="rId5" tgtFrame="_blank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5984" y="4429132"/>
            <a:ext cx="4857784" cy="2173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24" name="Picture 4" descr="industri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00826" y="4800614"/>
            <a:ext cx="2285984" cy="2057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642910" y="1571613"/>
            <a:ext cx="8286808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FontTx/>
              <a:buChar char="•"/>
            </a:pPr>
            <a:r>
              <a:rPr lang="ru-RU" sz="2000" dirty="0"/>
              <a:t> Сохранение и укрепление физического, психического и духовного здоровья нации</a:t>
            </a:r>
          </a:p>
          <a:p>
            <a:pPr>
              <a:spcBef>
                <a:spcPts val="600"/>
              </a:spcBef>
              <a:buFontTx/>
              <a:buChar char="•"/>
            </a:pPr>
            <a:r>
              <a:rPr lang="ru-RU" sz="2000" dirty="0"/>
              <a:t> Сохранение и восстановление природных систем: формирование и последовательная реализация единой государственной политики в области экологии, направленной на охрану окружающей среды и рациональное использование природных ресурсов </a:t>
            </a:r>
          </a:p>
          <a:p>
            <a:pPr>
              <a:spcBef>
                <a:spcPts val="600"/>
              </a:spcBef>
              <a:buFontTx/>
              <a:buChar char="•"/>
            </a:pPr>
            <a:r>
              <a:rPr lang="ru-RU" sz="2000" dirty="0"/>
              <a:t> Обеспечение государственной поддержки семьи, материнства и детства </a:t>
            </a:r>
          </a:p>
          <a:p>
            <a:pPr>
              <a:spcBef>
                <a:spcPts val="600"/>
              </a:spcBef>
              <a:buFontTx/>
              <a:buChar char="•"/>
            </a:pPr>
            <a:r>
              <a:rPr lang="ru-RU" sz="2000" dirty="0"/>
              <a:t> Воссоздание условий для воспитания физически и нравственно здорового поколения</a:t>
            </a:r>
          </a:p>
          <a:p>
            <a:pPr>
              <a:spcBef>
                <a:spcPts val="600"/>
              </a:spcBef>
              <a:buFontTx/>
              <a:buChar char="•"/>
            </a:pPr>
            <a:r>
              <a:rPr lang="ru-RU" sz="2000" dirty="0"/>
              <a:t> Создание условий для реализации творческого потенциала молодёжи</a:t>
            </a:r>
          </a:p>
          <a:p>
            <a:pPr>
              <a:spcBef>
                <a:spcPts val="600"/>
              </a:spcBef>
              <a:buFontTx/>
              <a:buChar char="•"/>
            </a:pPr>
            <a:r>
              <a:rPr lang="ru-RU" sz="2000" dirty="0"/>
              <a:t> Воссоздание системы профориентации и </a:t>
            </a:r>
            <a:r>
              <a:rPr lang="ru-RU" sz="2000" dirty="0" err="1"/>
              <a:t>профподготовки</a:t>
            </a:r>
            <a:endParaRPr lang="ru-RU" sz="2000" dirty="0"/>
          </a:p>
          <a:p>
            <a:pPr>
              <a:spcBef>
                <a:spcPts val="600"/>
              </a:spcBef>
              <a:buFontTx/>
              <a:buChar char="•"/>
            </a:pPr>
            <a:r>
              <a:rPr lang="ru-RU" sz="2000" dirty="0"/>
              <a:t> Обеспечение заботы о беспризорниках и сиротах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642910" y="285728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Пути решения демографической проблемы (</a:t>
            </a:r>
            <a:r>
              <a:rPr kumimoji="0" lang="ru-RU" sz="36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убыль населения</a:t>
            </a: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7"/>
          <p:cNvSpPr txBox="1">
            <a:spLocks noChangeArrowheads="1"/>
          </p:cNvSpPr>
          <p:nvPr/>
        </p:nvSpPr>
        <p:spPr bwMode="auto">
          <a:xfrm>
            <a:off x="714348" y="1643050"/>
            <a:ext cx="8177240" cy="466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Tx/>
              <a:buChar char="•"/>
            </a:pPr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Ограничение рождаемости (внедрение </a:t>
            </a:r>
            <a:r>
              <a:rPr lang="ru-RU" sz="2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программ «планирования семьи</a:t>
            </a:r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»):</a:t>
            </a:r>
            <a:endParaRPr lang="ru-RU" sz="2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spcBef>
                <a:spcPct val="50000"/>
              </a:spcBef>
            </a:pPr>
            <a:r>
              <a:rPr lang="ru-RU" sz="2200" dirty="0"/>
              <a:t>-законодательное повышение возраста вступления в брак</a:t>
            </a:r>
          </a:p>
          <a:p>
            <a:pPr>
              <a:spcBef>
                <a:spcPct val="50000"/>
              </a:spcBef>
            </a:pPr>
            <a:r>
              <a:rPr lang="ru-RU" sz="2200" dirty="0"/>
              <a:t>-разъяснение преимуществ </a:t>
            </a:r>
            <a:r>
              <a:rPr lang="ru-RU" sz="2200" dirty="0" err="1"/>
              <a:t>малодетной</a:t>
            </a:r>
            <a:r>
              <a:rPr lang="ru-RU" sz="2200" dirty="0"/>
              <a:t> семьи</a:t>
            </a:r>
          </a:p>
          <a:p>
            <a:pPr>
              <a:spcBef>
                <a:spcPct val="50000"/>
              </a:spcBef>
            </a:pPr>
            <a:r>
              <a:rPr lang="ru-RU" sz="2200" dirty="0"/>
              <a:t>-санитарное просвещения населения</a:t>
            </a:r>
          </a:p>
          <a:p>
            <a:pPr>
              <a:spcBef>
                <a:spcPct val="50000"/>
              </a:spcBef>
            </a:pPr>
            <a:r>
              <a:rPr lang="ru-RU" sz="2200" dirty="0"/>
              <a:t>-консультирования по вопросам планирования семьи</a:t>
            </a:r>
          </a:p>
          <a:p>
            <a:pPr>
              <a:spcBef>
                <a:spcPct val="50000"/>
              </a:spcBef>
            </a:pPr>
            <a:r>
              <a:rPr lang="ru-RU" sz="2200" dirty="0"/>
              <a:t>-стимулирования </a:t>
            </a:r>
            <a:r>
              <a:rPr lang="ru-RU" sz="2200" dirty="0" err="1"/>
              <a:t>малодетности</a:t>
            </a:r>
            <a:r>
              <a:rPr lang="ru-RU" sz="2200" dirty="0"/>
              <a:t> при помощи разного рода экономических и административных мер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Колонизация</a:t>
            </a:r>
          </a:p>
          <a:p>
            <a:pPr>
              <a:spcBef>
                <a:spcPct val="50000"/>
              </a:spcBef>
            </a:pPr>
            <a:r>
              <a:rPr lang="ru-RU" sz="2200" dirty="0" smtClean="0"/>
              <a:t>То есть </a:t>
            </a:r>
            <a:r>
              <a:rPr lang="ru-RU" sz="2200" dirty="0"/>
              <a:t>заселение пустующих земель 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714348" y="214290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Пути решения демографической проблемы (</a:t>
            </a:r>
            <a:r>
              <a:rPr kumimoji="0" lang="ru-RU" sz="36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перенаселение</a:t>
            </a: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Особенности размещения городов и городского населен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1"/>
            <a:ext cx="9144000" cy="55007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Современный мир становится все более урбанизированным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ru-RU" dirty="0" smtClean="0"/>
              <a:t>К </a:t>
            </a:r>
            <a:r>
              <a:rPr lang="ru-RU" dirty="0" smtClean="0"/>
              <a:t>наиболее весомым результатам мирового процесса урбанизации можно отнести:</a:t>
            </a:r>
          </a:p>
          <a:p>
            <a:r>
              <a:rPr lang="ru-RU" dirty="0" smtClean="0"/>
              <a:t>приоритетный </a:t>
            </a:r>
            <a:r>
              <a:rPr lang="ru-RU" dirty="0" smtClean="0"/>
              <a:t>рост столиц, а также промышленно-портовых и рекреационных центров (</a:t>
            </a:r>
            <a:r>
              <a:rPr lang="ru-RU" dirty="0" err="1" smtClean="0"/>
              <a:t>центров</a:t>
            </a:r>
            <a:r>
              <a:rPr lang="ru-RU" dirty="0" smtClean="0"/>
              <a:t> общемирового значения);</a:t>
            </a:r>
          </a:p>
          <a:p>
            <a:r>
              <a:rPr lang="ru-RU" dirty="0" smtClean="0"/>
              <a:t>формирование </a:t>
            </a:r>
            <a:r>
              <a:rPr lang="ru-RU" dirty="0" smtClean="0"/>
              <a:t>агломераций;</a:t>
            </a:r>
          </a:p>
          <a:p>
            <a:r>
              <a:rPr lang="ru-RU" dirty="0" smtClean="0"/>
              <a:t>развитие </a:t>
            </a:r>
            <a:r>
              <a:rPr lang="ru-RU" dirty="0" smtClean="0"/>
              <a:t>еще более крупных форм расселения </a:t>
            </a:r>
            <a:r>
              <a:rPr lang="ru-RU" dirty="0" smtClean="0"/>
              <a:t>– мегалополисов.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Демографические процессы современности</a:t>
            </a:r>
            <a:r>
              <a:rPr lang="ru-RU" dirty="0" smtClean="0">
                <a:solidFill>
                  <a:schemeClr val="tx1"/>
                </a:solidFill>
              </a:rPr>
              <a:t>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• </a:t>
            </a:r>
            <a:r>
              <a:rPr lang="ru-RU" dirty="0" smtClean="0"/>
              <a:t>демографический взрыв;</a:t>
            </a:r>
          </a:p>
          <a:p>
            <a:r>
              <a:rPr lang="ru-RU" dirty="0" smtClean="0"/>
              <a:t>• разнонаправленность демографических процессов разных регионов мира;</a:t>
            </a:r>
          </a:p>
          <a:p>
            <a:r>
              <a:rPr lang="ru-RU" dirty="0" smtClean="0"/>
              <a:t>• угроза </a:t>
            </a:r>
            <a:r>
              <a:rPr lang="ru-RU" dirty="0" err="1" smtClean="0"/>
              <a:t>депопуляции</a:t>
            </a:r>
            <a:r>
              <a:rPr lang="ru-RU" dirty="0" smtClean="0"/>
              <a:t> некоторых народов;</a:t>
            </a:r>
          </a:p>
          <a:p>
            <a:r>
              <a:rPr lang="ru-RU" dirty="0" smtClean="0"/>
              <a:t>• старение населения некоторых стран;</a:t>
            </a:r>
          </a:p>
          <a:p>
            <a:r>
              <a:rPr lang="ru-RU" dirty="0" smtClean="0"/>
              <a:t>• увеличивающаяся доля бедного населения.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Ложная урбанизация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Стремительный рост </a:t>
            </a:r>
            <a:r>
              <a:rPr lang="ru-RU" dirty="0" smtClean="0"/>
              <a:t>численности городского населения, не сопровождаемый достаточным ростом числа рабочих </a:t>
            </a:r>
            <a:r>
              <a:rPr lang="ru-RU" dirty="0" smtClean="0"/>
              <a:t>мест</a:t>
            </a:r>
            <a:r>
              <a:rPr lang="en-US" dirty="0" smtClean="0"/>
              <a:t> (</a:t>
            </a:r>
            <a:r>
              <a:rPr lang="ru-RU" dirty="0" smtClean="0"/>
              <a:t>в развивающихся странах </a:t>
            </a:r>
            <a:r>
              <a:rPr lang="en-US" dirty="0" smtClean="0"/>
              <a:t>)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Прибывающее в города сельское население пополняет армию безработных, а недостаток жилья вызывает появление неблагоустроенных городских окраин с антисанитарными условиями </a:t>
            </a:r>
            <a:r>
              <a:rPr lang="ru-RU" dirty="0" smtClean="0"/>
              <a:t>жизни.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Субурбанизация</a:t>
            </a:r>
            <a:r>
              <a:rPr lang="ru-RU" dirty="0" smtClean="0"/>
              <a:t> </a:t>
            </a:r>
            <a:r>
              <a:rPr lang="ru-RU" dirty="0" smtClean="0"/>
              <a:t>(отток населения в пригородные зоны)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600200"/>
            <a:ext cx="8286808" cy="4530725"/>
          </a:xfrm>
        </p:spPr>
        <p:txBody>
          <a:bodyPr/>
          <a:lstStyle/>
          <a:p>
            <a:r>
              <a:rPr lang="ru-RU" sz="2400" dirty="0" smtClean="0"/>
              <a:t>Стихийный процесс</a:t>
            </a:r>
            <a:r>
              <a:rPr lang="ru-RU" sz="2400" dirty="0" smtClean="0"/>
              <a:t>, </a:t>
            </a:r>
            <a:r>
              <a:rPr lang="ru-RU" sz="2400" dirty="0" smtClean="0"/>
              <a:t>способствующий </a:t>
            </a:r>
            <a:r>
              <a:rPr lang="ru-RU" sz="2400" dirty="0" smtClean="0"/>
              <a:t>некоторому сокращению населения городских </a:t>
            </a:r>
            <a:r>
              <a:rPr lang="ru-RU" sz="2400" dirty="0" smtClean="0"/>
              <a:t>ядер.</a:t>
            </a:r>
          </a:p>
          <a:p>
            <a:r>
              <a:rPr lang="ru-RU" sz="2400" dirty="0" smtClean="0"/>
              <a:t>Обусловливает социальное </a:t>
            </a:r>
            <a:r>
              <a:rPr lang="ru-RU" sz="2400" dirty="0" smtClean="0"/>
              <a:t>(а в США </a:t>
            </a:r>
            <a:r>
              <a:rPr lang="ru-RU" sz="2400" dirty="0" smtClean="0"/>
              <a:t>- </a:t>
            </a:r>
            <a:r>
              <a:rPr lang="ru-RU" sz="2400" dirty="0" smtClean="0"/>
              <a:t>расовое) расслоение населения. </a:t>
            </a:r>
            <a:r>
              <a:rPr lang="ru-RU" sz="2400" dirty="0" smtClean="0"/>
              <a:t>Из </a:t>
            </a:r>
            <a:r>
              <a:rPr lang="ru-RU" sz="2400" dirty="0" smtClean="0"/>
              <a:t>центров переселяется значительная часть состоятельных людей, что обостряет проблемы больших городов, так как сужает налоговую, а значит, и финансовую базу для их реконструкции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Первоначально проявляется в возникновении вокруг крупных городов пригородов.</a:t>
            </a:r>
          </a:p>
          <a:p>
            <a:endParaRPr lang="ru-RU" sz="2400" dirty="0" smtClean="0"/>
          </a:p>
        </p:txBody>
      </p:sp>
      <p:pic>
        <p:nvPicPr>
          <p:cNvPr id="4098" name="Picture 2" descr="http://www.newprojects.ru/templates_newspaper_msk/UserFiles/Images/Untitled-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5143512"/>
            <a:ext cx="2305050" cy="1476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Субурбанизация</a:t>
            </a:r>
            <a:r>
              <a:rPr lang="ru-RU" dirty="0" smtClean="0"/>
              <a:t> </a:t>
            </a:r>
            <a:r>
              <a:rPr lang="ru-RU" dirty="0" smtClean="0"/>
              <a:t>(отток населения в пригородные зоны)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600200"/>
            <a:ext cx="8358246" cy="4530725"/>
          </a:xfrm>
        </p:spPr>
        <p:txBody>
          <a:bodyPr/>
          <a:lstStyle/>
          <a:p>
            <a:r>
              <a:rPr lang="ru-RU" sz="2400" dirty="0" smtClean="0"/>
              <a:t>Формируются городские </a:t>
            </a:r>
            <a:r>
              <a:rPr lang="ru-RU" sz="2400" dirty="0" smtClean="0"/>
              <a:t>агломерации — взаимосвязанные группы поселений (прежде всего городские), объединенные различными видами связей (трудовые, производственные, рекреационные, инфраструктурные и др.) в динамичные системы. </a:t>
            </a:r>
            <a:endParaRPr lang="ru-RU" sz="2400" dirty="0" smtClean="0"/>
          </a:p>
          <a:p>
            <a:r>
              <a:rPr lang="ru-RU" sz="2400" dirty="0" smtClean="0"/>
              <a:t>В качестве «выталкивающих» причин </a:t>
            </a:r>
            <a:r>
              <a:rPr lang="ru-RU" sz="2400" dirty="0" smtClean="0"/>
              <a:t>указывают: </a:t>
            </a:r>
          </a:p>
          <a:p>
            <a:pPr lvl="1"/>
            <a:r>
              <a:rPr lang="ru-RU" sz="2000" dirty="0" smtClean="0"/>
              <a:t>высокую </a:t>
            </a:r>
            <a:r>
              <a:rPr lang="ru-RU" sz="2000" dirty="0" smtClean="0"/>
              <a:t>стоимость хорошей недвижимости в городе, </a:t>
            </a:r>
            <a:endParaRPr lang="ru-RU" sz="2000" dirty="0" smtClean="0"/>
          </a:p>
          <a:p>
            <a:pPr lvl="1"/>
            <a:r>
              <a:rPr lang="ru-RU" sz="2000" dirty="0" smtClean="0"/>
              <a:t>перенаселенность </a:t>
            </a:r>
          </a:p>
          <a:p>
            <a:pPr lvl="1"/>
            <a:r>
              <a:rPr lang="ru-RU" sz="2000" dirty="0" smtClean="0"/>
              <a:t>моральный </a:t>
            </a:r>
            <a:r>
              <a:rPr lang="ru-RU" sz="2000" dirty="0" smtClean="0"/>
              <a:t>износ жилья в центральных </a:t>
            </a:r>
            <a:r>
              <a:rPr lang="ru-RU" sz="2000" dirty="0" smtClean="0"/>
              <a:t>городах</a:t>
            </a:r>
          </a:p>
          <a:p>
            <a:pPr lvl="1"/>
            <a:r>
              <a:rPr lang="ru-RU" sz="2000" dirty="0" smtClean="0"/>
              <a:t>острые </a:t>
            </a:r>
            <a:r>
              <a:rPr lang="ru-RU" sz="2000" dirty="0" smtClean="0"/>
              <a:t>экологические </a:t>
            </a:r>
            <a:r>
              <a:rPr lang="ru-RU" sz="2000" dirty="0" smtClean="0"/>
              <a:t>проблемы</a:t>
            </a:r>
          </a:p>
          <a:p>
            <a:pPr lvl="1"/>
            <a:r>
              <a:rPr lang="ru-RU" sz="2000" dirty="0" smtClean="0"/>
              <a:t>высокие </a:t>
            </a:r>
            <a:r>
              <a:rPr lang="ru-RU" sz="2000" dirty="0" smtClean="0"/>
              <a:t>местные </a:t>
            </a:r>
            <a:r>
              <a:rPr lang="ru-RU" sz="2000" dirty="0" smtClean="0"/>
              <a:t>налоги</a:t>
            </a:r>
          </a:p>
          <a:p>
            <a:pPr lvl="1"/>
            <a:r>
              <a:rPr lang="ru-RU" sz="2000" dirty="0" smtClean="0"/>
              <a:t>обострение </a:t>
            </a:r>
            <a:r>
              <a:rPr lang="ru-RU" sz="2000" dirty="0" smtClean="0"/>
              <a:t>социальных проблем (рост преступности, концентрация маргинальных групп </a:t>
            </a:r>
            <a:r>
              <a:rPr lang="ru-RU" sz="2000" dirty="0" smtClean="0"/>
              <a:t>населения).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arzproect.narod.ru/proecty/ugroza/urbanizaciy/images/gor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9144000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Мегаполис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600200"/>
            <a:ext cx="7972452" cy="4530725"/>
          </a:xfrm>
        </p:spPr>
        <p:txBody>
          <a:bodyPr/>
          <a:lstStyle/>
          <a:p>
            <a:r>
              <a:rPr lang="ru-RU" dirty="0" smtClean="0"/>
              <a:t>Наиболее крупная </a:t>
            </a:r>
            <a:r>
              <a:rPr lang="ru-RU" dirty="0" smtClean="0"/>
              <a:t>форма расселения, образующаяся при срастании большого количества </a:t>
            </a:r>
            <a:r>
              <a:rPr lang="ru-RU" dirty="0" smtClean="0"/>
              <a:t>соседних городских агломераций.</a:t>
            </a:r>
          </a:p>
          <a:p>
            <a:r>
              <a:rPr lang="ru-RU" sz="2400" dirty="0" smtClean="0"/>
              <a:t>Впервые термин был применён для обозначения сплошной городской застройки (протяжённостью свыше 1000 км и шириной местами до 200 км) вдоль Атлантического побережья США - связанных между собой </a:t>
            </a:r>
            <a:r>
              <a:rPr lang="ru-RU" sz="2400" dirty="0" smtClean="0"/>
              <a:t>агломераций Бостона, Нью-Йорка, Филадельфии, Вашингтона, Балтимора</a:t>
            </a:r>
            <a:r>
              <a:rPr lang="ru-RU" sz="2400" dirty="0" smtClean="0"/>
              <a:t> (населением 40 </a:t>
            </a:r>
            <a:r>
              <a:rPr lang="ru-RU" sz="2400" dirty="0" err="1" smtClean="0"/>
              <a:t>млн</a:t>
            </a:r>
            <a:r>
              <a:rPr lang="ru-RU" sz="2400" dirty="0" smtClean="0"/>
              <a:t> человек).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черты мегалополиса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600200"/>
            <a:ext cx="7972452" cy="4530725"/>
          </a:xfrm>
        </p:spPr>
        <p:txBody>
          <a:bodyPr/>
          <a:lstStyle/>
          <a:p>
            <a:r>
              <a:rPr lang="ru-RU" sz="2400" dirty="0" smtClean="0"/>
              <a:t>линейный </a:t>
            </a:r>
            <a:r>
              <a:rPr lang="ru-RU" sz="2400" dirty="0" smtClean="0"/>
              <a:t>характер застройки, вытянутой в основном вдоль автомобильных и железнодорожных магистралей (иногда рек или морских побережий); </a:t>
            </a:r>
            <a:endParaRPr lang="ru-RU" sz="2400" dirty="0" smtClean="0"/>
          </a:p>
          <a:p>
            <a:r>
              <a:rPr lang="ru-RU" sz="2400" dirty="0" smtClean="0"/>
              <a:t>общая </a:t>
            </a:r>
            <a:r>
              <a:rPr lang="ru-RU" sz="2400" dirty="0" smtClean="0"/>
              <a:t>полицентрическая структура, обусловленная взаимодействием относительно близко расположенных друг к другу крупных городов-центров агломераций, формирующих мегалополис; </a:t>
            </a:r>
            <a:endParaRPr lang="ru-RU" sz="2400" dirty="0" smtClean="0"/>
          </a:p>
          <a:p>
            <a:r>
              <a:rPr lang="ru-RU" sz="2400" dirty="0" smtClean="0"/>
              <a:t>нарушение </a:t>
            </a:r>
            <a:r>
              <a:rPr lang="ru-RU" sz="2400" dirty="0" smtClean="0"/>
              <a:t>экологического равновесия между деятельностью человека и природной средой.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Tokyo, Japan</a:t>
            </a:r>
            <a:br>
              <a:rPr lang="en-US" dirty="0" smtClean="0"/>
            </a:br>
            <a:r>
              <a:rPr lang="ru-RU" dirty="0" smtClean="0"/>
              <a:t>Население: 32,000,000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7106" name="Picture 2" descr="Мегаполисы мира и их население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643050"/>
            <a:ext cx="6715172" cy="502039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/>
              <a:t>Manhatten</a:t>
            </a:r>
            <a:r>
              <a:rPr lang="en-US" sz="4000" dirty="0" smtClean="0"/>
              <a:t>, New York, USA</a:t>
            </a:r>
            <a:br>
              <a:rPr lang="en-US" sz="4000" dirty="0" smtClean="0"/>
            </a:br>
            <a:r>
              <a:rPr lang="ru-RU" sz="4000" dirty="0" smtClean="0"/>
              <a:t>Население: 21,000,000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2400" u="sng" dirty="0"/>
          </a:p>
        </p:txBody>
      </p:sp>
      <p:pic>
        <p:nvPicPr>
          <p:cNvPr id="45058" name="Picture 2" descr="Мегаполисы мира и их население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647448"/>
            <a:ext cx="7286676" cy="5013927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Seoul, South Korea</a:t>
            </a:r>
            <a:br>
              <a:rPr lang="en-US" dirty="0" smtClean="0"/>
            </a:br>
            <a:r>
              <a:rPr lang="ru-RU" dirty="0" smtClean="0"/>
              <a:t>Население: 20,800,000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8130" name="Picture 2" descr="Мегаполисы мира и их население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694053"/>
            <a:ext cx="6572296" cy="5163947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Sao Paulo, Brazil</a:t>
            </a:r>
            <a:br>
              <a:rPr lang="en-US" dirty="0" smtClean="0"/>
            </a:br>
            <a:r>
              <a:rPr lang="ru-RU" dirty="0" smtClean="0"/>
              <a:t>Население: 18,300,000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9154" name="Picture 2" descr="Мегаполисы мира и их население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71612"/>
            <a:ext cx="7215238" cy="5136564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4"/>
          <p:cNvSpPr>
            <a:spLocks noChangeArrowheads="1" noChangeShapeType="1" noTextEdit="1"/>
          </p:cNvSpPr>
          <p:nvPr/>
        </p:nvSpPr>
        <p:spPr bwMode="auto">
          <a:xfrm>
            <a:off x="2000232" y="285728"/>
            <a:ext cx="4968875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21"/>
              </a:avLst>
            </a:prstTxWarp>
          </a:bodyPr>
          <a:lstStyle/>
          <a:p>
            <a:pPr algn="ctr"/>
            <a:r>
              <a:rPr lang="ru-RU" sz="3600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/>
                <a:cs typeface="Arial"/>
              </a:rPr>
              <a:t>демографическая проблема</a:t>
            </a:r>
          </a:p>
        </p:txBody>
      </p:sp>
      <p:sp>
        <p:nvSpPr>
          <p:cNvPr id="4099" name="WordArt 5"/>
          <p:cNvSpPr>
            <a:spLocks noChangeArrowheads="1" noChangeShapeType="1" noTextEdit="1"/>
          </p:cNvSpPr>
          <p:nvPr/>
        </p:nvSpPr>
        <p:spPr bwMode="auto">
          <a:xfrm>
            <a:off x="500034" y="1000108"/>
            <a:ext cx="3168650" cy="368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atin typeface="Arial"/>
                <a:cs typeface="Arial"/>
              </a:rPr>
              <a:t>убыль населения</a:t>
            </a:r>
          </a:p>
        </p:txBody>
      </p:sp>
      <p:sp>
        <p:nvSpPr>
          <p:cNvPr id="4100" name="WordArt 6"/>
          <p:cNvSpPr>
            <a:spLocks noChangeArrowheads="1" noChangeShapeType="1" noTextEdit="1"/>
          </p:cNvSpPr>
          <p:nvPr/>
        </p:nvSpPr>
        <p:spPr bwMode="auto">
          <a:xfrm>
            <a:off x="5643570" y="1000108"/>
            <a:ext cx="2755900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atin typeface="Arial"/>
                <a:cs typeface="Arial"/>
              </a:rPr>
              <a:t>перенаселение</a:t>
            </a:r>
            <a:endParaRPr lang="ru-RU" sz="3600" kern="10" dirty="0">
              <a:ln w="12700">
                <a:solidFill>
                  <a:srgbClr val="00FFFF"/>
                </a:solidFill>
                <a:round/>
                <a:headEnd/>
                <a:tailEnd/>
              </a:ln>
              <a:solidFill>
                <a:srgbClr val="0000FF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4101" name="AutoShape 9"/>
          <p:cNvSpPr>
            <a:spLocks noChangeArrowheads="1"/>
          </p:cNvSpPr>
          <p:nvPr/>
        </p:nvSpPr>
        <p:spPr bwMode="auto">
          <a:xfrm>
            <a:off x="1857356" y="214290"/>
            <a:ext cx="5256213" cy="504825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2" name="Rectangle 10"/>
          <p:cNvSpPr>
            <a:spLocks noChangeArrowheads="1"/>
          </p:cNvSpPr>
          <p:nvPr/>
        </p:nvSpPr>
        <p:spPr bwMode="auto">
          <a:xfrm>
            <a:off x="428596" y="928670"/>
            <a:ext cx="3384550" cy="504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3" name="Rectangle 11"/>
          <p:cNvSpPr>
            <a:spLocks noChangeArrowheads="1"/>
          </p:cNvSpPr>
          <p:nvPr/>
        </p:nvSpPr>
        <p:spPr bwMode="auto">
          <a:xfrm>
            <a:off x="5357818" y="857232"/>
            <a:ext cx="3455988" cy="503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4" name="WordArt 12"/>
          <p:cNvSpPr>
            <a:spLocks noChangeArrowheads="1" noChangeShapeType="1" noTextEdit="1"/>
          </p:cNvSpPr>
          <p:nvPr/>
        </p:nvSpPr>
        <p:spPr bwMode="auto">
          <a:xfrm>
            <a:off x="7429520" y="1571612"/>
            <a:ext cx="1368425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причины:</a:t>
            </a:r>
          </a:p>
        </p:txBody>
      </p:sp>
      <p:sp>
        <p:nvSpPr>
          <p:cNvPr id="4105" name="WordArt 13"/>
          <p:cNvSpPr>
            <a:spLocks noChangeArrowheads="1" noChangeShapeType="1" noTextEdit="1"/>
          </p:cNvSpPr>
          <p:nvPr/>
        </p:nvSpPr>
        <p:spPr bwMode="auto">
          <a:xfrm>
            <a:off x="428596" y="1571612"/>
            <a:ext cx="1368425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причины:</a:t>
            </a:r>
          </a:p>
        </p:txBody>
      </p:sp>
      <p:sp>
        <p:nvSpPr>
          <p:cNvPr id="4106" name="Text Box 14"/>
          <p:cNvSpPr txBox="1">
            <a:spLocks noChangeArrowheads="1"/>
          </p:cNvSpPr>
          <p:nvPr/>
        </p:nvSpPr>
        <p:spPr bwMode="auto">
          <a:xfrm>
            <a:off x="107950" y="1857364"/>
            <a:ext cx="4321174" cy="48628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Tx/>
              <a:buChar char="-"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Естественная убыль населения (перевес смертности над рождаемостью):</a:t>
            </a:r>
          </a:p>
          <a:p>
            <a:pPr>
              <a:buFontTx/>
              <a:buChar char="-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Высокий уровень социально-экономического развития </a:t>
            </a:r>
          </a:p>
          <a:p>
            <a:pPr>
              <a:buFontTx/>
              <a:buChar char="-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Высокий уровень урбанизации </a:t>
            </a:r>
          </a:p>
          <a:p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-Изменение статуса женщины, эмансипация</a:t>
            </a:r>
          </a:p>
          <a:p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-Последствия войн и военных конфликтов, терроризм. </a:t>
            </a:r>
          </a:p>
          <a:p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-Производственный травматизм; техногенные катастрофы</a:t>
            </a:r>
          </a:p>
          <a:p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-Смертность от болезней: СПИД, рак и т.д. </a:t>
            </a:r>
          </a:p>
          <a:p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-Природные катастрофы: извержение вулканов, цунами,  землетрясения и т.д. </a:t>
            </a:r>
          </a:p>
          <a:p>
            <a:pPr algn="ctr"/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Эмиграция 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переселение из одной страны в другую по экономическим, политическим, личным обстоятельствам. Указывается по отношению к стране, из которой эмигрируют.</a:t>
            </a:r>
            <a:b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4107" name="AutoShape 15"/>
          <p:cNvCxnSpPr>
            <a:cxnSpLocks noChangeShapeType="1"/>
          </p:cNvCxnSpPr>
          <p:nvPr/>
        </p:nvCxnSpPr>
        <p:spPr bwMode="auto">
          <a:xfrm>
            <a:off x="7286644" y="500042"/>
            <a:ext cx="287337" cy="3603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108" name="AutoShape 16"/>
          <p:cNvCxnSpPr>
            <a:cxnSpLocks noChangeShapeType="1"/>
          </p:cNvCxnSpPr>
          <p:nvPr/>
        </p:nvCxnSpPr>
        <p:spPr bwMode="auto">
          <a:xfrm flipH="1">
            <a:off x="1357290" y="500042"/>
            <a:ext cx="431800" cy="3603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4109" name="Text Box 20"/>
          <p:cNvSpPr txBox="1">
            <a:spLocks noChangeArrowheads="1"/>
          </p:cNvSpPr>
          <p:nvPr/>
        </p:nvSpPr>
        <p:spPr bwMode="auto">
          <a:xfrm>
            <a:off x="4714875" y="1857364"/>
            <a:ext cx="4105275" cy="4570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-Снижение уровня смертности:</a:t>
            </a:r>
          </a:p>
          <a:p>
            <a:pPr>
              <a:spcBef>
                <a:spcPts val="0"/>
              </a:spcBef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-Использование достижений современной медицины для борьбы с эпидемическими заболеваниям                                    </a:t>
            </a:r>
            <a:endParaRPr lang="ru-RU" sz="1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-улучшение санитарной культуры </a:t>
            </a:r>
          </a:p>
          <a:p>
            <a:pPr algn="ctr">
              <a:spcBef>
                <a:spcPct val="50000"/>
              </a:spcBef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-Повышение рождаемости: </a:t>
            </a:r>
          </a:p>
          <a:p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-Невысокий уровень урбанизации</a:t>
            </a:r>
          </a:p>
          <a:p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Своеобразный общественный уклад, религиозные обычаи, поощряющие многодетность</a:t>
            </a:r>
          </a:p>
          <a:p>
            <a:pPr>
              <a:buFontTx/>
              <a:buChar char="-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Подневольное положение женщин, ранние браки</a:t>
            </a:r>
          </a:p>
          <a:p>
            <a:pPr algn="ctr"/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-Иммиграция</a:t>
            </a:r>
          </a:p>
          <a:p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въезд населения одной страны в другую на временное или постоянное проживание. Рассматриваемый по отношению к стране, куда въезжают мигранты. Указывается по отношению к стране, в которую иммигрируют. </a:t>
            </a:r>
          </a:p>
        </p:txBody>
      </p:sp>
      <p:sp>
        <p:nvSpPr>
          <p:cNvPr id="4110" name="Rectangle 21"/>
          <p:cNvSpPr>
            <a:spLocks noChangeArrowheads="1"/>
          </p:cNvSpPr>
          <p:nvPr/>
        </p:nvSpPr>
        <p:spPr bwMode="auto">
          <a:xfrm>
            <a:off x="4643438" y="1857364"/>
            <a:ext cx="4178299" cy="47863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Shanghai, China</a:t>
            </a:r>
            <a:br>
              <a:rPr lang="en-US" dirty="0" smtClean="0"/>
            </a:br>
            <a:r>
              <a:rPr lang="ru-RU" dirty="0" smtClean="0"/>
              <a:t>Население: 13,100,000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0178" name="Picture 2" descr="Мегаполисы мира и их население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643050"/>
            <a:ext cx="6643734" cy="4982802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www.vesti.bg/image.php?path=L25pZGF0YS9hcHBzL3Zlc3RpLmJnL3d3dy9tdWx0aW1lZGlhL3Bob3Rvcy9uZXRpbmZvL0VMSVRTQS9zbHVtMzE4MDMxMC5qcGc=&amp;w=375&amp;h=24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4000504"/>
            <a:ext cx="3571875" cy="2371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http://t2.gstatic.com/images?q=tbn:ANd9GcRC5iKMH5A6zkpj_4cljsbPU1fRg9nK1U_FaWQ7IsXyihZwJZumF48210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4500570"/>
            <a:ext cx="2714644" cy="2031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Бидонвили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беднейшие </a:t>
            </a:r>
            <a:r>
              <a:rPr lang="ru-RU" dirty="0" smtClean="0"/>
              <a:t>районы мегаполисов, рассадники преступности, наркомании, болезней, где толпы обездоленных людей легко превращаются в послушную взрывную силу на службе у авантюристов и обладателей простых утопических проектов общественного переустройства.</a:t>
            </a:r>
            <a:endParaRPr lang="ru-RU" dirty="0"/>
          </a:p>
        </p:txBody>
      </p:sp>
      <p:pic>
        <p:nvPicPr>
          <p:cNvPr id="2050" name="Picture 2" descr="http://t1.gstatic.com/images?q=tbn:ANd9GcTy-yd5tEi6ztua6s1FW0_3HpG1KXwMitWzWumJ0lK-wgSu6cxWqc9bWy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929198"/>
            <a:ext cx="2562345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7813"/>
            <a:ext cx="8215370" cy="1143000"/>
          </a:xfrm>
        </p:spPr>
        <p:txBody>
          <a:bodyPr/>
          <a:lstStyle/>
          <a:p>
            <a:r>
              <a:rPr lang="ru-RU" sz="3000" b="1" dirty="0" smtClean="0"/>
              <a:t>Существуют два отличных вида на перспективы урбанизации как глобального процесса</a:t>
            </a:r>
            <a:r>
              <a:rPr lang="ru-RU" sz="3000" b="1" dirty="0" smtClean="0"/>
              <a:t>:</a:t>
            </a:r>
            <a:endParaRPr lang="ru-RU" sz="3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600200"/>
            <a:ext cx="8115328" cy="4530725"/>
          </a:xfrm>
        </p:spPr>
        <p:txBody>
          <a:bodyPr/>
          <a:lstStyle/>
          <a:p>
            <a:r>
              <a:rPr lang="ru-RU" dirty="0" smtClean="0"/>
              <a:t>процесс </a:t>
            </a:r>
            <a:r>
              <a:rPr lang="ru-RU" dirty="0" smtClean="0"/>
              <a:t>урбанизации близок к закату, наступает период </a:t>
            </a:r>
            <a:r>
              <a:rPr lang="ru-RU" dirty="0" err="1" smtClean="0"/>
              <a:t>деконцентрации</a:t>
            </a:r>
            <a:r>
              <a:rPr lang="ru-RU" dirty="0" smtClean="0"/>
              <a:t>, а с ним и «дезурбанизации</a:t>
            </a:r>
            <a:r>
              <a:rPr lang="ru-RU" dirty="0" smtClean="0"/>
              <a:t>» (</a:t>
            </a:r>
            <a:r>
              <a:rPr lang="ru-RU" dirty="0" smtClean="0"/>
              <a:t>сокращение численности населения крупных городов и их относительного производственного потенциала</a:t>
            </a:r>
            <a:r>
              <a:rPr lang="ru-RU" dirty="0" smtClean="0"/>
              <a:t>);</a:t>
            </a:r>
            <a:endParaRPr lang="ru-RU" dirty="0" smtClean="0"/>
          </a:p>
          <a:p>
            <a:r>
              <a:rPr lang="ru-RU" dirty="0" smtClean="0"/>
              <a:t>урбанизация будет развиваться и впредь, но её содержание, формы и пространственные структуры заметно меняются по мере эволюции самого процесса в странах разного типа.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ru-RU" sz="3500" dirty="0" smtClean="0"/>
              <a:t>Спасибо за внимание!</a:t>
            </a:r>
          </a:p>
        </p:txBody>
      </p:sp>
      <p:pic>
        <p:nvPicPr>
          <p:cNvPr id="5" name="Рисунок 4" descr="http://im0-tub-ru.yandex.net/i?id=479736470-38-72&amp;n=21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928670"/>
            <a:ext cx="3143272" cy="2355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s10601.vkontakte.ru/u42518869/-14/x_7bfab2b9.jpg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28662" y="0"/>
            <a:ext cx="7772400" cy="928670"/>
          </a:xfrm>
        </p:spPr>
        <p:txBody>
          <a:bodyPr/>
          <a:lstStyle/>
          <a:p>
            <a:pPr eaLnBrk="1" hangingPunct="1"/>
            <a:r>
              <a:rPr lang="ru-RU" dirty="0" smtClean="0"/>
              <a:t>График численности населения</a:t>
            </a:r>
          </a:p>
        </p:txBody>
      </p:sp>
      <p:pic>
        <p:nvPicPr>
          <p:cNvPr id="215043" name="Picture 3" descr="12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 b="11111"/>
          <a:stretch>
            <a:fillRect/>
          </a:stretch>
        </p:blipFill>
        <p:spPr>
          <a:xfrm>
            <a:off x="285720" y="928671"/>
            <a:ext cx="8572560" cy="5929330"/>
          </a:xfr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15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10" name="WordArt 6"/>
          <p:cNvSpPr>
            <a:spLocks noChangeArrowheads="1" noChangeShapeType="1" noTextEdit="1"/>
          </p:cNvSpPr>
          <p:nvPr/>
        </p:nvSpPr>
        <p:spPr bwMode="auto">
          <a:xfrm>
            <a:off x="571472" y="549275"/>
            <a:ext cx="8072494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atin typeface="Impact"/>
              </a:rPr>
              <a:t>Демографический взрыв</a:t>
            </a:r>
          </a:p>
        </p:txBody>
      </p:sp>
      <p:sp>
        <p:nvSpPr>
          <p:cNvPr id="5123" name="Text Box 7"/>
          <p:cNvSpPr txBox="1">
            <a:spLocks noChangeArrowheads="1"/>
          </p:cNvSpPr>
          <p:nvPr/>
        </p:nvSpPr>
        <p:spPr bwMode="auto">
          <a:xfrm>
            <a:off x="642910" y="1557338"/>
            <a:ext cx="8177240" cy="6508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- </a:t>
            </a:r>
            <a:r>
              <a:rPr lang="ru-RU" dirty="0" smtClean="0"/>
              <a:t>это </a:t>
            </a:r>
            <a:r>
              <a:rPr lang="ru-RU" dirty="0"/>
              <a:t>сверхвысокие темпы роста численности населения на определённой территории.</a:t>
            </a:r>
          </a:p>
        </p:txBody>
      </p:sp>
      <p:sp>
        <p:nvSpPr>
          <p:cNvPr id="5124" name="Text Box 14"/>
          <p:cNvSpPr txBox="1">
            <a:spLocks noChangeArrowheads="1"/>
          </p:cNvSpPr>
          <p:nvPr/>
        </p:nvSpPr>
        <p:spPr bwMode="auto">
          <a:xfrm>
            <a:off x="468313" y="2420939"/>
            <a:ext cx="309562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/>
              <a:t>Рост  народонаселения  в мире  (в млн. человек)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125" name="Text Box 15"/>
          <p:cNvSpPr txBox="1">
            <a:spLocks noChangeArrowheads="1"/>
          </p:cNvSpPr>
          <p:nvPr/>
        </p:nvSpPr>
        <p:spPr bwMode="auto">
          <a:xfrm>
            <a:off x="611188" y="3068638"/>
            <a:ext cx="2808287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/>
              <a:t>1800 г.       952</a:t>
            </a:r>
            <a:br>
              <a:rPr lang="ru-RU" dirty="0"/>
            </a:br>
            <a:r>
              <a:rPr lang="ru-RU" dirty="0"/>
              <a:t>1900 г.    1 656</a:t>
            </a:r>
            <a:br>
              <a:rPr lang="ru-RU" dirty="0"/>
            </a:br>
            <a:r>
              <a:rPr lang="ru-RU" dirty="0"/>
              <a:t>1950 г.    2 557</a:t>
            </a:r>
            <a:br>
              <a:rPr lang="ru-RU" dirty="0"/>
            </a:br>
            <a:r>
              <a:rPr lang="ru-RU" dirty="0"/>
              <a:t>1960 г.    3 041</a:t>
            </a:r>
            <a:br>
              <a:rPr lang="ru-RU" dirty="0"/>
            </a:br>
            <a:r>
              <a:rPr lang="ru-RU" dirty="0"/>
              <a:t>1970 г.    3 708</a:t>
            </a:r>
            <a:br>
              <a:rPr lang="ru-RU" dirty="0"/>
            </a:br>
            <a:r>
              <a:rPr lang="ru-RU" dirty="0"/>
              <a:t>1980 г.    4 441</a:t>
            </a:r>
            <a:br>
              <a:rPr lang="ru-RU" dirty="0"/>
            </a:br>
            <a:r>
              <a:rPr lang="ru-RU" dirty="0"/>
              <a:t>1990 г.    5 274</a:t>
            </a:r>
            <a:br>
              <a:rPr lang="ru-RU" dirty="0"/>
            </a:br>
            <a:r>
              <a:rPr lang="ru-RU" dirty="0"/>
              <a:t>2000 г.    6 073</a:t>
            </a:r>
            <a:br>
              <a:rPr lang="ru-RU" dirty="0"/>
            </a:br>
            <a:r>
              <a:rPr lang="ru-RU" dirty="0"/>
              <a:t>2007 г.    6 605</a:t>
            </a:r>
            <a:br>
              <a:rPr lang="ru-RU" dirty="0"/>
            </a:br>
            <a:endParaRPr lang="ru-RU" dirty="0"/>
          </a:p>
        </p:txBody>
      </p:sp>
      <p:sp>
        <p:nvSpPr>
          <p:cNvPr id="5126" name="Rectangle 16"/>
          <p:cNvSpPr>
            <a:spLocks noChangeArrowheads="1"/>
          </p:cNvSpPr>
          <p:nvPr/>
        </p:nvSpPr>
        <p:spPr bwMode="auto">
          <a:xfrm>
            <a:off x="539750" y="2420938"/>
            <a:ext cx="3095625" cy="3313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7" name="Line 17"/>
          <p:cNvSpPr>
            <a:spLocks noChangeShapeType="1"/>
          </p:cNvSpPr>
          <p:nvPr/>
        </p:nvSpPr>
        <p:spPr bwMode="auto">
          <a:xfrm>
            <a:off x="539750" y="3068638"/>
            <a:ext cx="309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28" name="Line 18"/>
          <p:cNvSpPr>
            <a:spLocks noChangeShapeType="1"/>
          </p:cNvSpPr>
          <p:nvPr/>
        </p:nvSpPr>
        <p:spPr bwMode="auto">
          <a:xfrm>
            <a:off x="2051050" y="3068638"/>
            <a:ext cx="0" cy="26654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29" name="Text Box 20"/>
          <p:cNvSpPr txBox="1">
            <a:spLocks noChangeArrowheads="1"/>
          </p:cNvSpPr>
          <p:nvPr/>
        </p:nvSpPr>
        <p:spPr bwMode="auto">
          <a:xfrm>
            <a:off x="107950" y="5876925"/>
            <a:ext cx="878522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Демографы прогнозируют, что в 2050 г. население мира  приблизится к 9,4 млрд. человек, в том числе в менее развитых регионах будет 8,2 млрд. человек, а в развитых – 1,2 млрд. человек.  </a:t>
            </a:r>
          </a:p>
        </p:txBody>
      </p:sp>
      <p:sp>
        <p:nvSpPr>
          <p:cNvPr id="5130" name="Rectangle 21"/>
          <p:cNvSpPr>
            <a:spLocks noChangeArrowheads="1"/>
          </p:cNvSpPr>
          <p:nvPr/>
        </p:nvSpPr>
        <p:spPr bwMode="auto">
          <a:xfrm>
            <a:off x="3924300" y="2420938"/>
            <a:ext cx="4895850" cy="647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b="1" dirty="0" smtClean="0"/>
              <a:t>ЛИДЕРЫ ПО ТЕМПУ РОСТА </a:t>
            </a:r>
          </a:p>
          <a:p>
            <a:pPr algn="ctr"/>
            <a:r>
              <a:rPr lang="ru-RU" sz="1600" b="1" dirty="0" smtClean="0"/>
              <a:t>ЧИСЛЕННОСТИ НАСЕЛЕНИЯ</a:t>
            </a:r>
            <a:endParaRPr lang="ru-RU" sz="1600" b="1" dirty="0"/>
          </a:p>
        </p:txBody>
      </p:sp>
      <p:sp>
        <p:nvSpPr>
          <p:cNvPr id="5131" name="Rectangle 22"/>
          <p:cNvSpPr>
            <a:spLocks noChangeArrowheads="1"/>
          </p:cNvSpPr>
          <p:nvPr/>
        </p:nvSpPr>
        <p:spPr bwMode="auto">
          <a:xfrm>
            <a:off x="3924300" y="3068638"/>
            <a:ext cx="1368425" cy="936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400"/>
              <a:t>Представители</a:t>
            </a:r>
          </a:p>
        </p:txBody>
      </p:sp>
      <p:sp>
        <p:nvSpPr>
          <p:cNvPr id="5132" name="Rectangle 23"/>
          <p:cNvSpPr>
            <a:spLocks noChangeArrowheads="1"/>
          </p:cNvSpPr>
          <p:nvPr/>
        </p:nvSpPr>
        <p:spPr bwMode="auto">
          <a:xfrm>
            <a:off x="5292725" y="3068638"/>
            <a:ext cx="3527425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i="1" dirty="0"/>
              <a:t>численность населения</a:t>
            </a:r>
          </a:p>
        </p:txBody>
      </p:sp>
      <p:sp>
        <p:nvSpPr>
          <p:cNvPr id="5133" name="Rectangle 25"/>
          <p:cNvSpPr>
            <a:spLocks noChangeArrowheads="1"/>
          </p:cNvSpPr>
          <p:nvPr/>
        </p:nvSpPr>
        <p:spPr bwMode="auto">
          <a:xfrm>
            <a:off x="5292725" y="3500438"/>
            <a:ext cx="1727200" cy="504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i="1" dirty="0"/>
              <a:t>1980 г </a:t>
            </a:r>
          </a:p>
        </p:txBody>
      </p:sp>
      <p:sp>
        <p:nvSpPr>
          <p:cNvPr id="5134" name="Rectangle 26"/>
          <p:cNvSpPr>
            <a:spLocks noChangeArrowheads="1"/>
          </p:cNvSpPr>
          <p:nvPr/>
        </p:nvSpPr>
        <p:spPr bwMode="auto">
          <a:xfrm>
            <a:off x="7019925" y="3500438"/>
            <a:ext cx="1800225" cy="504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i="1" dirty="0"/>
              <a:t>2010 г </a:t>
            </a:r>
          </a:p>
        </p:txBody>
      </p:sp>
      <p:sp>
        <p:nvSpPr>
          <p:cNvPr id="5135" name="Rectangle 27"/>
          <p:cNvSpPr>
            <a:spLocks noChangeArrowheads="1"/>
          </p:cNvSpPr>
          <p:nvPr/>
        </p:nvSpPr>
        <p:spPr bwMode="auto">
          <a:xfrm>
            <a:off x="3924300" y="4005263"/>
            <a:ext cx="1368425" cy="503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Азия</a:t>
            </a:r>
          </a:p>
        </p:txBody>
      </p:sp>
      <p:sp>
        <p:nvSpPr>
          <p:cNvPr id="5136" name="Rectangle 29"/>
          <p:cNvSpPr>
            <a:spLocks noChangeArrowheads="1"/>
          </p:cNvSpPr>
          <p:nvPr/>
        </p:nvSpPr>
        <p:spPr bwMode="auto">
          <a:xfrm>
            <a:off x="7019925" y="4005263"/>
            <a:ext cx="1800225" cy="503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4,1 млрд. </a:t>
            </a:r>
          </a:p>
        </p:txBody>
      </p:sp>
      <p:sp>
        <p:nvSpPr>
          <p:cNvPr id="5137" name="Rectangle 30"/>
          <p:cNvSpPr>
            <a:spLocks noChangeArrowheads="1"/>
          </p:cNvSpPr>
          <p:nvPr/>
        </p:nvSpPr>
        <p:spPr bwMode="auto">
          <a:xfrm>
            <a:off x="3924300" y="4508500"/>
            <a:ext cx="1368425" cy="576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/>
              <a:t>Африка</a:t>
            </a:r>
          </a:p>
        </p:txBody>
      </p:sp>
      <p:sp>
        <p:nvSpPr>
          <p:cNvPr id="5138" name="Rectangle 31"/>
          <p:cNvSpPr>
            <a:spLocks noChangeArrowheads="1"/>
          </p:cNvSpPr>
          <p:nvPr/>
        </p:nvSpPr>
        <p:spPr bwMode="auto">
          <a:xfrm>
            <a:off x="5292725" y="4508500"/>
            <a:ext cx="1727200" cy="576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472 млн. </a:t>
            </a:r>
          </a:p>
        </p:txBody>
      </p:sp>
      <p:sp>
        <p:nvSpPr>
          <p:cNvPr id="5139" name="Rectangle 32"/>
          <p:cNvSpPr>
            <a:spLocks noChangeArrowheads="1"/>
          </p:cNvSpPr>
          <p:nvPr/>
        </p:nvSpPr>
        <p:spPr bwMode="auto">
          <a:xfrm>
            <a:off x="5292725" y="4005263"/>
            <a:ext cx="1727200" cy="503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2,6 млрд.</a:t>
            </a:r>
          </a:p>
        </p:txBody>
      </p:sp>
      <p:sp>
        <p:nvSpPr>
          <p:cNvPr id="5140" name="Rectangle 34"/>
          <p:cNvSpPr>
            <a:spLocks noChangeArrowheads="1"/>
          </p:cNvSpPr>
          <p:nvPr/>
        </p:nvSpPr>
        <p:spPr bwMode="auto">
          <a:xfrm>
            <a:off x="7019925" y="4508500"/>
            <a:ext cx="1800225" cy="576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998 млн. </a:t>
            </a:r>
          </a:p>
        </p:txBody>
      </p:sp>
      <p:sp>
        <p:nvSpPr>
          <p:cNvPr id="5141" name="Rectangle 35"/>
          <p:cNvSpPr>
            <a:spLocks noChangeArrowheads="1"/>
          </p:cNvSpPr>
          <p:nvPr/>
        </p:nvSpPr>
        <p:spPr bwMode="auto">
          <a:xfrm>
            <a:off x="3924300" y="5084763"/>
            <a:ext cx="1368425" cy="649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Южная </a:t>
            </a:r>
          </a:p>
          <a:p>
            <a:pPr algn="ctr"/>
            <a:r>
              <a:rPr lang="ru-RU"/>
              <a:t>Америка</a:t>
            </a:r>
          </a:p>
        </p:txBody>
      </p:sp>
      <p:sp>
        <p:nvSpPr>
          <p:cNvPr id="5142" name="Rectangle 36"/>
          <p:cNvSpPr>
            <a:spLocks noChangeArrowheads="1"/>
          </p:cNvSpPr>
          <p:nvPr/>
        </p:nvSpPr>
        <p:spPr bwMode="auto">
          <a:xfrm>
            <a:off x="5292725" y="5084763"/>
            <a:ext cx="1727200" cy="649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242 млн. </a:t>
            </a:r>
          </a:p>
        </p:txBody>
      </p:sp>
      <p:sp>
        <p:nvSpPr>
          <p:cNvPr id="5143" name="Rectangle 37"/>
          <p:cNvSpPr>
            <a:spLocks noChangeArrowheads="1"/>
          </p:cNvSpPr>
          <p:nvPr/>
        </p:nvSpPr>
        <p:spPr bwMode="auto">
          <a:xfrm>
            <a:off x="7019925" y="5084763"/>
            <a:ext cx="1800225" cy="649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540 млн.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6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10" grpId="0" animBg="1"/>
      <p:bldP spid="51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Перенаселение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600200"/>
            <a:ext cx="8066087" cy="4900634"/>
          </a:xfrm>
        </p:spPr>
        <p:txBody>
          <a:bodyPr/>
          <a:lstStyle/>
          <a:p>
            <a:pPr marL="0" indent="342900" algn="ct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sz="2600" dirty="0" smtClean="0"/>
              <a:t>Перенаселение бывает двух типов:</a:t>
            </a:r>
          </a:p>
          <a:p>
            <a:pPr marL="0" indent="342900" algn="ctr" eaLnBrk="1" hangingPunct="1">
              <a:spcBef>
                <a:spcPct val="0"/>
              </a:spcBef>
              <a:buFont typeface="Wingdings" pitchFamily="2" charset="2"/>
              <a:buNone/>
            </a:pPr>
            <a:endParaRPr lang="ru-RU" sz="2600" dirty="0" smtClean="0"/>
          </a:p>
          <a:p>
            <a:pPr marL="0" indent="342900" algn="just" eaLnBrk="1" hangingPunct="1">
              <a:spcBef>
                <a:spcPct val="0"/>
              </a:spcBef>
              <a:buClr>
                <a:schemeClr val="tx1"/>
              </a:buClr>
              <a:buFont typeface="Wingdings" pitchFamily="2" charset="2"/>
              <a:buChar char=""/>
            </a:pPr>
            <a:r>
              <a:rPr lang="ru-RU" sz="2600" dirty="0" smtClean="0"/>
              <a:t>Когда населения много больше, чем количество ресурсов, необходимых для жизни. Скорость прироста населения превышает скорость экономического роста.</a:t>
            </a:r>
          </a:p>
          <a:p>
            <a:pPr marL="0" indent="342900" algn="just" eaLnBrk="1" hangingPunct="1">
              <a:spcBef>
                <a:spcPct val="0"/>
              </a:spcBef>
              <a:buClr>
                <a:schemeClr val="tx1"/>
              </a:buClr>
              <a:buFont typeface="Wingdings" pitchFamily="2" charset="2"/>
              <a:buChar char=""/>
            </a:pPr>
            <a:endParaRPr lang="ru-RU" sz="2600" dirty="0" smtClean="0"/>
          </a:p>
          <a:p>
            <a:pPr marL="0" indent="342900" algn="just" eaLnBrk="1" hangingPunct="1">
              <a:spcBef>
                <a:spcPct val="0"/>
              </a:spcBef>
              <a:buClr>
                <a:schemeClr val="tx1"/>
              </a:buClr>
              <a:buFont typeface="Wingdings" pitchFamily="2" charset="2"/>
              <a:buChar char=""/>
            </a:pPr>
            <a:r>
              <a:rPr lang="ru-RU" sz="2600" dirty="0" smtClean="0"/>
              <a:t>Когда небольшое по численности население использует природных ресурсы в таких масштабах, что возникают значительное загрязнение, деградация окружающей среды и истощение ресурсов.</a:t>
            </a:r>
          </a:p>
        </p:txBody>
      </p:sp>
      <p:pic>
        <p:nvPicPr>
          <p:cNvPr id="4" name="Рисунок 3" descr="http://im2-tub-ru.yandex.net/i?id=386312425-20-72&amp;n=21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214290"/>
            <a:ext cx="200026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83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183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068" name="Picture 4" descr="naseleni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4000" y="3937000"/>
            <a:ext cx="5080000" cy="29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Перенаселение 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600200"/>
            <a:ext cx="7316811" cy="4530725"/>
          </a:xfrm>
        </p:spPr>
        <p:txBody>
          <a:bodyPr/>
          <a:lstStyle/>
          <a:p>
            <a:pPr marL="0" indent="342900" algn="just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dirty="0" smtClean="0"/>
              <a:t>Пятерку самых многонаселенных стран мира составляют: </a:t>
            </a:r>
          </a:p>
          <a:p>
            <a:pPr marL="0" indent="342900" algn="just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dirty="0" smtClean="0"/>
              <a:t>Китай (1,3 </a:t>
            </a:r>
            <a:r>
              <a:rPr lang="ru-RU" dirty="0" err="1" smtClean="0"/>
              <a:t>млрд</a:t>
            </a:r>
            <a:r>
              <a:rPr lang="ru-RU" dirty="0" smtClean="0"/>
              <a:t> чел.), </a:t>
            </a:r>
          </a:p>
          <a:p>
            <a:pPr marL="0" indent="342900" algn="just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dirty="0" smtClean="0"/>
              <a:t>Индия (1,1 </a:t>
            </a:r>
            <a:r>
              <a:rPr lang="ru-RU" dirty="0" err="1" smtClean="0"/>
              <a:t>млрд</a:t>
            </a:r>
            <a:r>
              <a:rPr lang="ru-RU" dirty="0" smtClean="0"/>
              <a:t> чел.), </a:t>
            </a:r>
          </a:p>
          <a:p>
            <a:pPr marL="0" indent="342900" algn="just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dirty="0" smtClean="0"/>
              <a:t>США (297 </a:t>
            </a:r>
            <a:r>
              <a:rPr lang="ru-RU" dirty="0" err="1" smtClean="0"/>
              <a:t>млн</a:t>
            </a:r>
            <a:r>
              <a:rPr lang="ru-RU" dirty="0" smtClean="0"/>
              <a:t>), </a:t>
            </a:r>
          </a:p>
          <a:p>
            <a:pPr marL="0" indent="342900" algn="just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dirty="0" smtClean="0"/>
              <a:t>Индонезия (223 </a:t>
            </a:r>
            <a:r>
              <a:rPr lang="ru-RU" dirty="0" err="1" smtClean="0"/>
              <a:t>млн</a:t>
            </a:r>
            <a:r>
              <a:rPr lang="ru-RU" dirty="0" smtClean="0"/>
              <a:t>) </a:t>
            </a:r>
          </a:p>
          <a:p>
            <a:pPr marL="0" indent="342900" algn="just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dirty="0" smtClean="0"/>
              <a:t>Бразилия (181 </a:t>
            </a:r>
            <a:r>
              <a:rPr lang="ru-RU" dirty="0" err="1" smtClean="0"/>
              <a:t>млн</a:t>
            </a:r>
            <a:r>
              <a:rPr lang="ru-RU" dirty="0" smtClean="0"/>
              <a:t> чел.).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216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6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6" name="WordArt 4"/>
          <p:cNvSpPr>
            <a:spLocks noChangeArrowheads="1" noChangeShapeType="1" noTextEdit="1"/>
          </p:cNvSpPr>
          <p:nvPr/>
        </p:nvSpPr>
        <p:spPr bwMode="auto">
          <a:xfrm>
            <a:off x="642910" y="620713"/>
            <a:ext cx="8143931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atin typeface="Impact"/>
              </a:rPr>
              <a:t>Острота проблемы</a:t>
            </a: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323850" y="1773238"/>
            <a:ext cx="86407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6148" name="Rectangle 7"/>
          <p:cNvSpPr>
            <a:spLocks noChangeArrowheads="1"/>
          </p:cNvSpPr>
          <p:nvPr/>
        </p:nvSpPr>
        <p:spPr bwMode="auto">
          <a:xfrm>
            <a:off x="3059113" y="1700213"/>
            <a:ext cx="2879725" cy="576262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 smtClean="0"/>
              <a:t>ПЕРЕНАСЕЛЕНИЕ</a:t>
            </a:r>
            <a:endParaRPr lang="ru-RU" b="1" dirty="0"/>
          </a:p>
        </p:txBody>
      </p:sp>
      <p:sp>
        <p:nvSpPr>
          <p:cNvPr id="6149" name="Text Box 9"/>
          <p:cNvSpPr txBox="1">
            <a:spLocks noChangeArrowheads="1"/>
          </p:cNvSpPr>
          <p:nvPr/>
        </p:nvSpPr>
        <p:spPr bwMode="auto">
          <a:xfrm>
            <a:off x="0" y="2349500"/>
            <a:ext cx="1800225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dirty="0" smtClean="0"/>
              <a:t>Нехватка</a:t>
            </a:r>
            <a:endParaRPr lang="ru-RU" dirty="0"/>
          </a:p>
          <a:p>
            <a:pPr algn="ctr"/>
            <a:r>
              <a:rPr lang="ru-RU" dirty="0"/>
              <a:t>природных ресурсов</a:t>
            </a:r>
          </a:p>
          <a:p>
            <a:pPr>
              <a:spcBef>
                <a:spcPct val="50000"/>
              </a:spcBef>
            </a:pPr>
            <a:endParaRPr lang="ru-RU" dirty="0"/>
          </a:p>
        </p:txBody>
      </p:sp>
      <p:sp>
        <p:nvSpPr>
          <p:cNvPr id="6150" name="Text Box 10"/>
          <p:cNvSpPr txBox="1">
            <a:spLocks noChangeArrowheads="1"/>
          </p:cNvSpPr>
          <p:nvPr/>
        </p:nvSpPr>
        <p:spPr bwMode="auto">
          <a:xfrm>
            <a:off x="179388" y="3573463"/>
            <a:ext cx="2952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 smtClean="0"/>
              <a:t>Экологические катастрофы</a:t>
            </a:r>
            <a:endParaRPr lang="ru-RU" dirty="0"/>
          </a:p>
        </p:txBody>
      </p:sp>
      <p:sp>
        <p:nvSpPr>
          <p:cNvPr id="6151" name="Text Box 12"/>
          <p:cNvSpPr txBox="1">
            <a:spLocks noChangeArrowheads="1"/>
          </p:cNvSpPr>
          <p:nvPr/>
        </p:nvSpPr>
        <p:spPr bwMode="auto">
          <a:xfrm>
            <a:off x="2771775" y="5013325"/>
            <a:ext cx="280828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Отсутствие образования, неграмотность населения </a:t>
            </a:r>
          </a:p>
        </p:txBody>
      </p:sp>
      <p:sp>
        <p:nvSpPr>
          <p:cNvPr id="6152" name="Text Box 14"/>
          <p:cNvSpPr txBox="1">
            <a:spLocks noChangeArrowheads="1"/>
          </p:cNvSpPr>
          <p:nvPr/>
        </p:nvSpPr>
        <p:spPr bwMode="auto">
          <a:xfrm>
            <a:off x="5940425" y="4868863"/>
            <a:ext cx="26638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Голод,              нехватка пищи</a:t>
            </a:r>
          </a:p>
        </p:txBody>
      </p:sp>
      <p:sp>
        <p:nvSpPr>
          <p:cNvPr id="6153" name="Text Box 15"/>
          <p:cNvSpPr txBox="1">
            <a:spLocks noChangeArrowheads="1"/>
          </p:cNvSpPr>
          <p:nvPr/>
        </p:nvSpPr>
        <p:spPr bwMode="auto">
          <a:xfrm>
            <a:off x="1116013" y="6453188"/>
            <a:ext cx="3168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6154" name="Rectangle 16"/>
          <p:cNvSpPr>
            <a:spLocks noChangeArrowheads="1"/>
          </p:cNvSpPr>
          <p:nvPr/>
        </p:nvSpPr>
        <p:spPr bwMode="auto">
          <a:xfrm>
            <a:off x="5508625" y="5734050"/>
            <a:ext cx="25137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 smtClean="0"/>
              <a:t>Проблемы  </a:t>
            </a:r>
            <a:r>
              <a:rPr lang="ru-RU" dirty="0"/>
              <a:t>занятости</a:t>
            </a:r>
          </a:p>
        </p:txBody>
      </p:sp>
      <p:sp>
        <p:nvSpPr>
          <p:cNvPr id="6155" name="Text Box 17"/>
          <p:cNvSpPr txBox="1">
            <a:spLocks noChangeArrowheads="1"/>
          </p:cNvSpPr>
          <p:nvPr/>
        </p:nvSpPr>
        <p:spPr bwMode="auto">
          <a:xfrm>
            <a:off x="6659563" y="2492375"/>
            <a:ext cx="2232025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dirty="0" smtClean="0"/>
              <a:t>Нищета</a:t>
            </a:r>
            <a:endParaRPr lang="ru-RU" dirty="0"/>
          </a:p>
          <a:p>
            <a:pPr>
              <a:spcBef>
                <a:spcPct val="50000"/>
              </a:spcBef>
            </a:pPr>
            <a:endParaRPr lang="ru-RU" dirty="0"/>
          </a:p>
        </p:txBody>
      </p:sp>
      <p:sp>
        <p:nvSpPr>
          <p:cNvPr id="6156" name="Text Box 18"/>
          <p:cNvSpPr txBox="1">
            <a:spLocks noChangeArrowheads="1"/>
          </p:cNvSpPr>
          <p:nvPr/>
        </p:nvSpPr>
        <p:spPr bwMode="auto">
          <a:xfrm>
            <a:off x="6588125" y="3357563"/>
            <a:ext cx="273526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dirty="0" smtClean="0"/>
              <a:t>Войны </a:t>
            </a:r>
            <a:endParaRPr lang="ru-RU" dirty="0"/>
          </a:p>
          <a:p>
            <a:pPr algn="ctr"/>
            <a:r>
              <a:rPr lang="ru-RU" dirty="0"/>
              <a:t>(в том числе за</a:t>
            </a:r>
          </a:p>
          <a:p>
            <a:pPr algn="ctr"/>
            <a:r>
              <a:rPr lang="ru-RU" dirty="0"/>
              <a:t> жизненное пространство)</a:t>
            </a:r>
          </a:p>
        </p:txBody>
      </p:sp>
      <p:sp>
        <p:nvSpPr>
          <p:cNvPr id="6157" name="Rectangle 19"/>
          <p:cNvSpPr>
            <a:spLocks noChangeArrowheads="1"/>
          </p:cNvSpPr>
          <p:nvPr/>
        </p:nvSpPr>
        <p:spPr bwMode="auto">
          <a:xfrm>
            <a:off x="250825" y="2349500"/>
            <a:ext cx="1368425" cy="86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58" name="Rectangle 20"/>
          <p:cNvSpPr>
            <a:spLocks noChangeArrowheads="1"/>
          </p:cNvSpPr>
          <p:nvPr/>
        </p:nvSpPr>
        <p:spPr bwMode="auto">
          <a:xfrm>
            <a:off x="5508624" y="5734050"/>
            <a:ext cx="2563837" cy="504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59" name="Rectangle 21"/>
          <p:cNvSpPr>
            <a:spLocks noChangeArrowheads="1"/>
          </p:cNvSpPr>
          <p:nvPr/>
        </p:nvSpPr>
        <p:spPr bwMode="auto">
          <a:xfrm>
            <a:off x="6227763" y="4797425"/>
            <a:ext cx="2016125" cy="793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60" name="Rectangle 22"/>
          <p:cNvSpPr>
            <a:spLocks noChangeArrowheads="1"/>
          </p:cNvSpPr>
          <p:nvPr/>
        </p:nvSpPr>
        <p:spPr bwMode="auto">
          <a:xfrm>
            <a:off x="7092950" y="2420938"/>
            <a:ext cx="1368425" cy="504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61" name="Rectangle 23"/>
          <p:cNvSpPr>
            <a:spLocks noChangeArrowheads="1"/>
          </p:cNvSpPr>
          <p:nvPr/>
        </p:nvSpPr>
        <p:spPr bwMode="auto">
          <a:xfrm>
            <a:off x="755650" y="3573463"/>
            <a:ext cx="1727200" cy="720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62" name="Rectangle 24"/>
          <p:cNvSpPr>
            <a:spLocks noChangeArrowheads="1"/>
          </p:cNvSpPr>
          <p:nvPr/>
        </p:nvSpPr>
        <p:spPr bwMode="auto">
          <a:xfrm>
            <a:off x="3132138" y="5013325"/>
            <a:ext cx="2016125" cy="1223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63" name="Rectangle 25"/>
          <p:cNvSpPr>
            <a:spLocks noChangeArrowheads="1"/>
          </p:cNvSpPr>
          <p:nvPr/>
        </p:nvSpPr>
        <p:spPr bwMode="auto">
          <a:xfrm>
            <a:off x="6877050" y="3284538"/>
            <a:ext cx="1944688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64" name="Text Box 26"/>
          <p:cNvSpPr txBox="1">
            <a:spLocks noChangeArrowheads="1"/>
          </p:cNvSpPr>
          <p:nvPr/>
        </p:nvSpPr>
        <p:spPr bwMode="auto">
          <a:xfrm>
            <a:off x="714349" y="4868863"/>
            <a:ext cx="2143139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/>
              <a:t>Низкое качество оказания медицинских услуг, рост заболеваний</a:t>
            </a:r>
          </a:p>
        </p:txBody>
      </p:sp>
      <p:sp>
        <p:nvSpPr>
          <p:cNvPr id="6165" name="Rectangle 27"/>
          <p:cNvSpPr>
            <a:spLocks noChangeArrowheads="1"/>
          </p:cNvSpPr>
          <p:nvPr/>
        </p:nvSpPr>
        <p:spPr bwMode="auto">
          <a:xfrm>
            <a:off x="642910" y="4797425"/>
            <a:ext cx="2273328" cy="1511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cxnSp>
        <p:nvCxnSpPr>
          <p:cNvPr id="6166" name="AutoShape 32"/>
          <p:cNvCxnSpPr>
            <a:cxnSpLocks noChangeShapeType="1"/>
            <a:stCxn id="6148" idx="2"/>
            <a:endCxn id="6157" idx="3"/>
          </p:cNvCxnSpPr>
          <p:nvPr/>
        </p:nvCxnSpPr>
        <p:spPr bwMode="auto">
          <a:xfrm flipH="1">
            <a:off x="1619250" y="2276475"/>
            <a:ext cx="2879725" cy="5048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6167" name="AutoShape 33"/>
          <p:cNvCxnSpPr>
            <a:cxnSpLocks noChangeShapeType="1"/>
            <a:stCxn id="6148" idx="2"/>
            <a:endCxn id="6161" idx="0"/>
          </p:cNvCxnSpPr>
          <p:nvPr/>
        </p:nvCxnSpPr>
        <p:spPr bwMode="auto">
          <a:xfrm flipH="1">
            <a:off x="1619250" y="2276475"/>
            <a:ext cx="2879725" cy="12969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6168" name="AutoShape 34"/>
          <p:cNvCxnSpPr>
            <a:cxnSpLocks noChangeShapeType="1"/>
            <a:stCxn id="6148" idx="2"/>
            <a:endCxn id="6165" idx="0"/>
          </p:cNvCxnSpPr>
          <p:nvPr/>
        </p:nvCxnSpPr>
        <p:spPr bwMode="auto">
          <a:xfrm rot="5400000">
            <a:off x="1878800" y="2177249"/>
            <a:ext cx="2520950" cy="271940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6169" name="AutoShape 35"/>
          <p:cNvCxnSpPr>
            <a:cxnSpLocks noChangeShapeType="1"/>
            <a:stCxn id="6148" idx="2"/>
            <a:endCxn id="6160" idx="1"/>
          </p:cNvCxnSpPr>
          <p:nvPr/>
        </p:nvCxnSpPr>
        <p:spPr bwMode="auto">
          <a:xfrm>
            <a:off x="4498975" y="2276475"/>
            <a:ext cx="2593975" cy="396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6170" name="AutoShape 36"/>
          <p:cNvCxnSpPr>
            <a:cxnSpLocks noChangeShapeType="1"/>
            <a:stCxn id="6148" idx="2"/>
            <a:endCxn id="6163" idx="0"/>
          </p:cNvCxnSpPr>
          <p:nvPr/>
        </p:nvCxnSpPr>
        <p:spPr bwMode="auto">
          <a:xfrm>
            <a:off x="4498975" y="2276475"/>
            <a:ext cx="3351213" cy="10080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6171" name="AutoShape 37"/>
          <p:cNvCxnSpPr>
            <a:cxnSpLocks noChangeShapeType="1"/>
            <a:stCxn id="6148" idx="2"/>
            <a:endCxn id="6159" idx="0"/>
          </p:cNvCxnSpPr>
          <p:nvPr/>
        </p:nvCxnSpPr>
        <p:spPr bwMode="auto">
          <a:xfrm>
            <a:off x="4498975" y="2276475"/>
            <a:ext cx="2736850" cy="25209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6172" name="AutoShape 38"/>
          <p:cNvCxnSpPr>
            <a:cxnSpLocks noChangeShapeType="1"/>
            <a:stCxn id="6148" idx="2"/>
            <a:endCxn id="6162" idx="0"/>
          </p:cNvCxnSpPr>
          <p:nvPr/>
        </p:nvCxnSpPr>
        <p:spPr bwMode="auto">
          <a:xfrm flipH="1">
            <a:off x="4140200" y="2276475"/>
            <a:ext cx="358775" cy="27368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6173" name="AutoShape 39"/>
          <p:cNvCxnSpPr>
            <a:cxnSpLocks noChangeShapeType="1"/>
            <a:stCxn id="6148" idx="2"/>
          </p:cNvCxnSpPr>
          <p:nvPr/>
        </p:nvCxnSpPr>
        <p:spPr bwMode="auto">
          <a:xfrm>
            <a:off x="4498975" y="2276475"/>
            <a:ext cx="1441450" cy="34575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28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56" grpId="0" animBg="1"/>
    </p:bldLst>
  </p:timing>
</p:sld>
</file>

<file path=ppt/theme/theme1.xml><?xml version="1.0" encoding="utf-8"?>
<a:theme xmlns:a="http://schemas.openxmlformats.org/drawingml/2006/main" name="Layers">
  <a:themeElements>
    <a:clrScheme name="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Layer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Layers</Template>
  <TotalTime>721</TotalTime>
  <Words>928</Words>
  <Application>Microsoft Office PowerPoint</Application>
  <PresentationFormat>Экран (4:3)</PresentationFormat>
  <Paragraphs>143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Layers</vt:lpstr>
      <vt:lpstr>Слайд 1</vt:lpstr>
      <vt:lpstr>Демографические процессы современности:</vt:lpstr>
      <vt:lpstr>Слайд 3</vt:lpstr>
      <vt:lpstr>Слайд 4</vt:lpstr>
      <vt:lpstr>График численности населения</vt:lpstr>
      <vt:lpstr>Слайд 6</vt:lpstr>
      <vt:lpstr>Перенаселение</vt:lpstr>
      <vt:lpstr>Перенаселение </vt:lpstr>
      <vt:lpstr>Слайд 9</vt:lpstr>
      <vt:lpstr>Китайцы спасаются от жары в собственном “Мертвом море” – аквапарке с соленой водой в округе Дайинг. </vt:lpstr>
      <vt:lpstr>Вид на Каир из иллюминатора самолета. </vt:lpstr>
      <vt:lpstr>Общий вид на ночную Москву.</vt:lpstr>
      <vt:lpstr>Соискатели рабочих мест на ярмарке вакансий в Нанкине, Китай. </vt:lpstr>
      <vt:lpstr>Мотоциклисты на дороге в час-пик в Тайбэе. На дорогах Тайваня около 8,8 миллионов мотоциклов, скутеров и 4,8 миллионов автомобилей. </vt:lpstr>
      <vt:lpstr>Индустриально-потребительское  общество</vt:lpstr>
      <vt:lpstr>Слайд 16</vt:lpstr>
      <vt:lpstr>Слайд 17</vt:lpstr>
      <vt:lpstr>Слайд 18</vt:lpstr>
      <vt:lpstr>Современный мир становится все более урбанизированным</vt:lpstr>
      <vt:lpstr>Ложная урбанизация</vt:lpstr>
      <vt:lpstr>Субурбанизация (отток населения в пригородные зоны)</vt:lpstr>
      <vt:lpstr>Субурбанизация (отток населения в пригородные зоны)</vt:lpstr>
      <vt:lpstr>Слайд 23</vt:lpstr>
      <vt:lpstr>Мегаполис </vt:lpstr>
      <vt:lpstr>Основные черты мегалополиса</vt:lpstr>
      <vt:lpstr>Tokyo, Japan Население: 32,000,000</vt:lpstr>
      <vt:lpstr>Manhatten, New York, USA Население: 21,000,000</vt:lpstr>
      <vt:lpstr>Seoul, South Korea Население: 20,800,000</vt:lpstr>
      <vt:lpstr>Sao Paulo, Brazil Население: 18,300,000</vt:lpstr>
      <vt:lpstr>Shanghai, China Население: 13,100,000</vt:lpstr>
      <vt:lpstr>Бидонвили </vt:lpstr>
      <vt:lpstr>Существуют два отличных вида на перспективы урбанизации как глобального процесса: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Dina</cp:lastModifiedBy>
  <cp:revision>37</cp:revision>
  <dcterms:created xsi:type="dcterms:W3CDTF">2012-05-13T08:34:45Z</dcterms:created>
  <dcterms:modified xsi:type="dcterms:W3CDTF">2012-10-11T03:55:48Z</dcterms:modified>
</cp:coreProperties>
</file>