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09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2BEA23A8-6395-4663-9128-3E9B685080E3}" type="datetimeFigureOut">
              <a:rPr lang="ru-RU" smtClean="0"/>
              <a:t>29.11.2013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1774C8-28B8-4366-99FE-661837273CEA}" type="slidenum">
              <a:rPr lang="ru-RU" smtClean="0"/>
              <a:t>‹#›</a:t>
            </a:fld>
            <a:endParaRPr lang="ru-RU"/>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685800" y="2007889"/>
            <a:ext cx="7772400" cy="1470025"/>
          </a:xfrm>
        </p:spPr>
        <p:txBody>
          <a:bodyPr/>
          <a:lstStyle>
            <a:lvl1pPr algn="ctr">
              <a:defRPr sz="3200"/>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BEA23A8-6395-4663-9128-3E9B685080E3}" type="datetimeFigureOut">
              <a:rPr lang="ru-RU" smtClean="0"/>
              <a:t>29.11.2013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1774C8-28B8-4366-99FE-661837273CE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BEA23A8-6395-4663-9128-3E9B685080E3}" type="datetimeFigureOut">
              <a:rPr lang="ru-RU" smtClean="0"/>
              <a:t>29.11.2013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1774C8-28B8-4366-99FE-661837273CE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ru-RU" smtClean="0"/>
              <a:t>Образец заголовка</a:t>
            </a:r>
            <a:endParaRPr lang="en-US" dirty="0"/>
          </a:p>
        </p:txBody>
      </p:sp>
      <p:sp>
        <p:nvSpPr>
          <p:cNvPr id="4" name="Date Placeholder 3"/>
          <p:cNvSpPr>
            <a:spLocks noGrp="1"/>
          </p:cNvSpPr>
          <p:nvPr>
            <p:ph type="dt" sz="half" idx="10"/>
          </p:nvPr>
        </p:nvSpPr>
        <p:spPr/>
        <p:txBody>
          <a:bodyPr/>
          <a:lstStyle/>
          <a:p>
            <a:fld id="{2BEA23A8-6395-4663-9128-3E9B685080E3}" type="datetimeFigureOut">
              <a:rPr lang="ru-RU" smtClean="0"/>
              <a:t>29.11.2013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1774C8-28B8-4366-99FE-661837273CEA}" type="slidenum">
              <a:rPr lang="ru-RU" smtClean="0"/>
              <a:t>‹#›</a:t>
            </a:fld>
            <a:endParaRPr lang="ru-RU"/>
          </a:p>
        </p:txBody>
      </p:sp>
      <p:sp>
        <p:nvSpPr>
          <p:cNvPr id="8" name="Content Placeholder 7"/>
          <p:cNvSpPr>
            <a:spLocks noGrp="1"/>
          </p:cNvSpPr>
          <p:nvPr>
            <p:ph sz="quarter" idx="13"/>
          </p:nvPr>
        </p:nvSpPr>
        <p:spPr>
          <a:xfrm>
            <a:off x="609600" y="1600200"/>
            <a:ext cx="79248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601" y="4962526"/>
            <a:ext cx="7885113" cy="1362075"/>
          </a:xfrm>
        </p:spPr>
        <p:txBody>
          <a:bodyPr anchor="t"/>
          <a:lstStyle>
            <a:lvl1pPr algn="l">
              <a:defRPr sz="3200" b="0" i="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609601" y="3462339"/>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BEA23A8-6395-4663-9128-3E9B685080E3}" type="datetimeFigureOut">
              <a:rPr lang="ru-RU" smtClean="0"/>
              <a:t>29.11.2013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1774C8-28B8-4366-99FE-661837273CEA}"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2" name="Title 1"/>
          <p:cNvSpPr>
            <a:spLocks noGrp="1"/>
          </p:cNvSpPr>
          <p:nvPr>
            <p:ph type="title"/>
          </p:nvPr>
        </p:nvSpPr>
        <p:spPr>
          <a:xfrm>
            <a:off x="609600" y="274638"/>
            <a:ext cx="7924800" cy="1143000"/>
          </a:xfrm>
        </p:spPr>
        <p:txBody>
          <a:bodyPr/>
          <a:lstStyle/>
          <a:p>
            <a:r>
              <a:rPr lang="ru-RU" smtClean="0"/>
              <a:t>Образец заголовка</a:t>
            </a:r>
            <a:endParaRPr lang="en-US" dirty="0"/>
          </a:p>
        </p:txBody>
      </p:sp>
      <p:sp>
        <p:nvSpPr>
          <p:cNvPr id="5" name="Date Placeholder 4"/>
          <p:cNvSpPr>
            <a:spLocks noGrp="1"/>
          </p:cNvSpPr>
          <p:nvPr>
            <p:ph type="dt" sz="half" idx="10"/>
          </p:nvPr>
        </p:nvSpPr>
        <p:spPr/>
        <p:txBody>
          <a:bodyPr/>
          <a:lstStyle/>
          <a:p>
            <a:fld id="{2BEA23A8-6395-4663-9128-3E9B685080E3}" type="datetimeFigureOut">
              <a:rPr lang="ru-RU" smtClean="0"/>
              <a:t>29.11.2013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1774C8-28B8-4366-99FE-661837273CE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600" y="1600200"/>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800600" y="1600200"/>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2BEA23A8-6395-4663-9128-3E9B685080E3}" type="datetimeFigureOut">
              <a:rPr lang="ru-RU" smtClean="0"/>
              <a:t>29.11.2013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21774C8-28B8-4366-99FE-661837273CE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2BEA23A8-6395-4663-9128-3E9B685080E3}" type="datetimeFigureOut">
              <a:rPr lang="ru-RU" smtClean="0"/>
              <a:t>29.11.2013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21774C8-28B8-4366-99FE-661837273CE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EA23A8-6395-4663-9128-3E9B685080E3}" type="datetimeFigureOut">
              <a:rPr lang="ru-RU" smtClean="0"/>
              <a:t>29.11.2013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21774C8-28B8-4366-99FE-661837273CE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612648" y="2547892"/>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BEA23A8-6395-4663-9128-3E9B685080E3}" type="datetimeFigureOut">
              <a:rPr lang="ru-RU" smtClean="0"/>
              <a:t>29.11.2013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1774C8-28B8-4366-99FE-661837273CE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BEA23A8-6395-4663-9128-3E9B685080E3}" type="datetimeFigureOut">
              <a:rPr lang="ru-RU" smtClean="0"/>
              <a:t>29.11.2013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1774C8-28B8-4366-99FE-661837273CEA}"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09600" y="1600201"/>
            <a:ext cx="7924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5715000" y="6356351"/>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2BEA23A8-6395-4663-9128-3E9B685080E3}" type="datetimeFigureOut">
              <a:rPr lang="ru-RU" smtClean="0"/>
              <a:t>29.11.2013</a:t>
            </a:fld>
            <a:endParaRPr lang="ru-RU"/>
          </a:p>
        </p:txBody>
      </p:sp>
      <p:sp>
        <p:nvSpPr>
          <p:cNvPr id="5" name="Footer Placeholder 4"/>
          <p:cNvSpPr>
            <a:spLocks noGrp="1"/>
          </p:cNvSpPr>
          <p:nvPr>
            <p:ph type="ftr" sz="quarter" idx="3"/>
          </p:nvPr>
        </p:nvSpPr>
        <p:spPr>
          <a:xfrm>
            <a:off x="609600" y="6356351"/>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ru-RU"/>
          </a:p>
        </p:txBody>
      </p:sp>
      <p:sp>
        <p:nvSpPr>
          <p:cNvPr id="6" name="Slide Number Placeholder 5"/>
          <p:cNvSpPr>
            <a:spLocks noGrp="1"/>
          </p:cNvSpPr>
          <p:nvPr>
            <p:ph type="sldNum" sz="quarter" idx="4"/>
          </p:nvPr>
        </p:nvSpPr>
        <p:spPr>
          <a:xfrm>
            <a:off x="7543800" y="6356351"/>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721774C8-28B8-4366-99FE-661837273CEA}"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r>
              <a:rPr lang="ru-RU" dirty="0" smtClean="0"/>
              <a:t>Подготовил</a:t>
            </a:r>
            <a:r>
              <a:rPr lang="en-US" dirty="0" smtClean="0"/>
              <a:t>:</a:t>
            </a:r>
            <a:r>
              <a:rPr lang="ru-RU" dirty="0" smtClean="0"/>
              <a:t> студент группы 131-1</a:t>
            </a:r>
          </a:p>
          <a:p>
            <a:r>
              <a:rPr lang="ru-RU" dirty="0" smtClean="0"/>
              <a:t>Сколков Сергей</a:t>
            </a:r>
            <a:endParaRPr lang="ru-RU" dirty="0"/>
          </a:p>
        </p:txBody>
      </p:sp>
      <p:sp>
        <p:nvSpPr>
          <p:cNvPr id="2" name="Заголовок 1"/>
          <p:cNvSpPr>
            <a:spLocks noGrp="1"/>
          </p:cNvSpPr>
          <p:nvPr>
            <p:ph type="ctrTitle"/>
          </p:nvPr>
        </p:nvSpPr>
        <p:spPr>
          <a:xfrm>
            <a:off x="685800" y="836713"/>
            <a:ext cx="7772400" cy="2641201"/>
          </a:xfrm>
        </p:spPr>
        <p:txBody>
          <a:bodyPr/>
          <a:lstStyle/>
          <a:p>
            <a:r>
              <a:rPr lang="ru-RU" dirty="0" smtClean="0"/>
              <a:t>Презентация на тему</a:t>
            </a:r>
            <a:r>
              <a:rPr lang="en-US" dirty="0" smtClean="0"/>
              <a:t>:</a:t>
            </a:r>
            <a:br>
              <a:rPr lang="en-US" dirty="0" smtClean="0"/>
            </a:br>
            <a:r>
              <a:rPr lang="en-US" dirty="0" smtClean="0"/>
              <a:t>“</a:t>
            </a:r>
            <a:r>
              <a:rPr lang="ru-RU" dirty="0" smtClean="0"/>
              <a:t>История развития операционных систем</a:t>
            </a:r>
            <a:r>
              <a:rPr lang="en-US" dirty="0" smtClean="0"/>
              <a:t>”</a:t>
            </a:r>
            <a:endParaRPr lang="ru-RU" dirty="0"/>
          </a:p>
        </p:txBody>
      </p:sp>
    </p:spTree>
    <p:extLst>
      <p:ext uri="{BB962C8B-B14F-4D97-AF65-F5344CB8AC3E}">
        <p14:creationId xmlns:p14="http://schemas.microsoft.com/office/powerpoint/2010/main" val="25290499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3200" dirty="0">
                <a:solidFill>
                  <a:schemeClr val="tx2"/>
                </a:solidFill>
                <a:latin typeface="Times New Roman" pitchFamily="18" charset="0"/>
              </a:rPr>
              <a:t>1980-годы – развитие ОС </a:t>
            </a:r>
            <a:r>
              <a:rPr lang="en-US" sz="3200" dirty="0">
                <a:solidFill>
                  <a:schemeClr val="tx2"/>
                </a:solidFill>
                <a:latin typeface="Times New Roman" pitchFamily="18" charset="0"/>
              </a:rPr>
              <a:t>MS DOS</a:t>
            </a:r>
            <a:endParaRPr lang="ru-RU" dirty="0">
              <a:solidFill>
                <a:schemeClr val="tx2"/>
              </a:solidFill>
            </a:endParaRPr>
          </a:p>
        </p:txBody>
      </p:sp>
      <p:sp>
        <p:nvSpPr>
          <p:cNvPr id="3" name="Объект 2"/>
          <p:cNvSpPr>
            <a:spLocks noGrp="1"/>
          </p:cNvSpPr>
          <p:nvPr>
            <p:ph sz="quarter" idx="13"/>
          </p:nvPr>
        </p:nvSpPr>
        <p:spPr/>
        <p:txBody>
          <a:bodyPr/>
          <a:lstStyle/>
          <a:p>
            <a:pPr algn="ctr">
              <a:lnSpc>
                <a:spcPct val="90000"/>
              </a:lnSpc>
              <a:buNone/>
              <a:defRPr/>
            </a:pPr>
            <a:r>
              <a:rPr lang="ru-RU" sz="1800" dirty="0">
                <a:latin typeface="Times New Roman" pitchFamily="18" charset="0"/>
              </a:rPr>
              <a:t>История</a:t>
            </a:r>
            <a:r>
              <a:rPr lang="en-US" sz="1800" dirty="0">
                <a:latin typeface="Times New Roman" pitchFamily="18" charset="0"/>
              </a:rPr>
              <a:t> DOS</a:t>
            </a:r>
            <a:r>
              <a:rPr lang="ru-RU" sz="1800" dirty="0">
                <a:latin typeface="Times New Roman" pitchFamily="18" charset="0"/>
              </a:rPr>
              <a:t>а</a:t>
            </a:r>
            <a:r>
              <a:rPr lang="en-US" sz="1800" dirty="0">
                <a:latin typeface="Times New Roman" pitchFamily="18" charset="0"/>
              </a:rPr>
              <a:t>   (Disk Operation System) </a:t>
            </a:r>
            <a:r>
              <a:rPr lang="ru-RU" sz="1800" dirty="0">
                <a:latin typeface="Times New Roman" pitchFamily="18" charset="0"/>
              </a:rPr>
              <a:t>началась</a:t>
            </a:r>
            <a:r>
              <a:rPr lang="en-US" sz="1800" dirty="0">
                <a:latin typeface="Times New Roman" pitchFamily="18" charset="0"/>
              </a:rPr>
              <a:t> </a:t>
            </a:r>
            <a:r>
              <a:rPr lang="ru-RU" sz="1800" dirty="0">
                <a:latin typeface="Times New Roman" pitchFamily="18" charset="0"/>
              </a:rPr>
              <a:t>в</a:t>
            </a:r>
            <a:r>
              <a:rPr lang="en-US" sz="1800" dirty="0">
                <a:latin typeface="Times New Roman" pitchFamily="18" charset="0"/>
              </a:rPr>
              <a:t> 1980 </a:t>
            </a:r>
            <a:r>
              <a:rPr lang="ru-RU" sz="1800" dirty="0">
                <a:latin typeface="Times New Roman" pitchFamily="18" charset="0"/>
              </a:rPr>
              <a:t>году</a:t>
            </a:r>
            <a:r>
              <a:rPr lang="en-US" sz="1800" dirty="0">
                <a:latin typeface="Times New Roman" pitchFamily="18" charset="0"/>
              </a:rPr>
              <a:t> </a:t>
            </a:r>
            <a:r>
              <a:rPr lang="ru-RU" sz="1800" dirty="0">
                <a:latin typeface="Times New Roman" pitchFamily="18" charset="0"/>
              </a:rPr>
              <a:t>в</a:t>
            </a:r>
            <a:r>
              <a:rPr lang="en-US" sz="1800" dirty="0">
                <a:latin typeface="Times New Roman" pitchFamily="18" charset="0"/>
              </a:rPr>
              <a:t> </a:t>
            </a:r>
            <a:r>
              <a:rPr lang="ru-RU" sz="1800" dirty="0">
                <a:latin typeface="Times New Roman" pitchFamily="18" charset="0"/>
              </a:rPr>
              <a:t>фирме</a:t>
            </a:r>
            <a:r>
              <a:rPr lang="en-US" sz="1800" dirty="0">
                <a:latin typeface="Times New Roman" pitchFamily="18" charset="0"/>
              </a:rPr>
              <a:t> Seattle Computer Products.</a:t>
            </a:r>
            <a:r>
              <a:rPr lang="ru-RU" sz="1800" dirty="0">
                <a:latin typeface="Times New Roman" pitchFamily="18" charset="0"/>
              </a:rPr>
              <a:t> Сетевые функции появились у операционных систем персональных компьютеров не сразу. Первая версия наиболее популярной операционной системы раннего этапа развития персональных компьютеров- </a:t>
            </a:r>
            <a:r>
              <a:rPr lang="en-US" sz="1800" dirty="0">
                <a:latin typeface="Times New Roman" pitchFamily="18" charset="0"/>
              </a:rPr>
              <a:t>MS</a:t>
            </a:r>
            <a:r>
              <a:rPr lang="ru-RU" sz="1800" dirty="0">
                <a:latin typeface="Times New Roman" pitchFamily="18" charset="0"/>
              </a:rPr>
              <a:t>-</a:t>
            </a:r>
            <a:r>
              <a:rPr lang="en-US" sz="1800" dirty="0">
                <a:latin typeface="Times New Roman" pitchFamily="18" charset="0"/>
              </a:rPr>
              <a:t>DOS</a:t>
            </a:r>
            <a:r>
              <a:rPr lang="ru-RU" sz="1800" dirty="0">
                <a:latin typeface="Times New Roman" pitchFamily="18" charset="0"/>
              </a:rPr>
              <a:t> компании </a:t>
            </a:r>
            <a:r>
              <a:rPr lang="en-US" sz="1800" dirty="0">
                <a:latin typeface="Times New Roman" pitchFamily="18" charset="0"/>
              </a:rPr>
              <a:t>Microsoft </a:t>
            </a:r>
            <a:r>
              <a:rPr lang="ru-RU" sz="1800" dirty="0">
                <a:latin typeface="Times New Roman" pitchFamily="18" charset="0"/>
              </a:rPr>
              <a:t>– была лишена этих возможностей. Это была однопрограммная однопользовательская ОС с интерфейсом командной строки, способная стартовать с дискеты. </a:t>
            </a:r>
            <a:endParaRPr lang="en-US" sz="1800" dirty="0">
              <a:latin typeface="Times New Roman" pitchFamily="18" charset="0"/>
            </a:endParaRPr>
          </a:p>
          <a:p>
            <a:pPr algn="ctr">
              <a:lnSpc>
                <a:spcPct val="90000"/>
              </a:lnSpc>
              <a:buNone/>
              <a:defRPr/>
            </a:pPr>
            <a:r>
              <a:rPr lang="ru-RU" sz="1800" dirty="0">
                <a:latin typeface="Times New Roman" pitchFamily="18" charset="0"/>
              </a:rPr>
              <a:t>Недостающие функции для </a:t>
            </a:r>
            <a:r>
              <a:rPr lang="en-US" sz="1800" dirty="0">
                <a:latin typeface="Times New Roman" pitchFamily="18" charset="0"/>
              </a:rPr>
              <a:t>MS</a:t>
            </a:r>
            <a:r>
              <a:rPr lang="ru-RU" sz="1800" dirty="0">
                <a:latin typeface="Times New Roman" pitchFamily="18" charset="0"/>
              </a:rPr>
              <a:t>-</a:t>
            </a:r>
            <a:r>
              <a:rPr lang="en-US" sz="1800" dirty="0">
                <a:latin typeface="Times New Roman" pitchFamily="18" charset="0"/>
              </a:rPr>
              <a:t>DOS </a:t>
            </a:r>
            <a:r>
              <a:rPr lang="ru-RU" sz="1800" dirty="0">
                <a:latin typeface="Times New Roman" pitchFamily="18" charset="0"/>
              </a:rPr>
              <a:t>и подобных ей ОС компенсировались внешними программами, предоставлявшими пользователю удобный графический интерфейс(например, </a:t>
            </a:r>
            <a:r>
              <a:rPr lang="en-US" sz="1800" dirty="0">
                <a:latin typeface="Times New Roman" pitchFamily="18" charset="0"/>
              </a:rPr>
              <a:t>Norton Commander</a:t>
            </a:r>
            <a:r>
              <a:rPr lang="ru-RU" sz="1800" dirty="0">
                <a:latin typeface="Times New Roman" pitchFamily="18" charset="0"/>
              </a:rPr>
              <a:t>) или средства тонкого управления дисками (например,  </a:t>
            </a:r>
            <a:r>
              <a:rPr lang="en-US" sz="1800" dirty="0">
                <a:latin typeface="Times New Roman" pitchFamily="18" charset="0"/>
              </a:rPr>
              <a:t>PC Tools</a:t>
            </a:r>
            <a:r>
              <a:rPr lang="ru-RU" sz="1800" dirty="0">
                <a:latin typeface="Times New Roman" pitchFamily="18" charset="0"/>
              </a:rPr>
              <a:t>).</a:t>
            </a:r>
            <a:r>
              <a:rPr lang="ru-RU" sz="2000" dirty="0"/>
              <a:t>  </a:t>
            </a:r>
          </a:p>
          <a:p>
            <a:pPr algn="ctr"/>
            <a:endParaRPr lang="ru-RU" dirty="0">
              <a:solidFill>
                <a:schemeClr val="tx2"/>
              </a:solidFill>
            </a:endParaRPr>
          </a:p>
        </p:txBody>
      </p:sp>
    </p:spTree>
    <p:extLst>
      <p:ext uri="{BB962C8B-B14F-4D97-AF65-F5344CB8AC3E}">
        <p14:creationId xmlns:p14="http://schemas.microsoft.com/office/powerpoint/2010/main" val="28035529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11760" y="274638"/>
            <a:ext cx="6624736" cy="1143000"/>
          </a:xfrm>
        </p:spPr>
        <p:txBody>
          <a:bodyPr/>
          <a:lstStyle/>
          <a:p>
            <a:pPr algn="ctr"/>
            <a:r>
              <a:rPr lang="ru-RU" sz="4000" dirty="0">
                <a:solidFill>
                  <a:schemeClr val="tx2"/>
                </a:solidFill>
                <a:latin typeface="Times New Roman" pitchFamily="18" charset="0"/>
              </a:rPr>
              <a:t>1987 год – появление </a:t>
            </a:r>
            <a:r>
              <a:rPr lang="en-US" sz="4000" dirty="0">
                <a:solidFill>
                  <a:schemeClr val="tx2"/>
                </a:solidFill>
                <a:latin typeface="Times New Roman" pitchFamily="18" charset="0"/>
              </a:rPr>
              <a:t>OS/2</a:t>
            </a:r>
            <a:endParaRPr lang="ru-RU" sz="4000" dirty="0">
              <a:solidFill>
                <a:schemeClr val="tx2"/>
              </a:solidFill>
            </a:endParaRPr>
          </a:p>
        </p:txBody>
      </p:sp>
      <p:sp>
        <p:nvSpPr>
          <p:cNvPr id="3" name="Объект 2"/>
          <p:cNvSpPr>
            <a:spLocks noGrp="1"/>
          </p:cNvSpPr>
          <p:nvPr>
            <p:ph sz="quarter" idx="13"/>
          </p:nvPr>
        </p:nvSpPr>
        <p:spPr>
          <a:xfrm>
            <a:off x="609600" y="1700808"/>
            <a:ext cx="7924800" cy="4014192"/>
          </a:xfrm>
        </p:spPr>
        <p:txBody>
          <a:bodyPr/>
          <a:lstStyle/>
          <a:p>
            <a:pPr algn="just">
              <a:lnSpc>
                <a:spcPct val="80000"/>
              </a:lnSpc>
              <a:buNone/>
              <a:defRPr/>
            </a:pPr>
            <a:r>
              <a:rPr lang="ru-RU" sz="1800" dirty="0">
                <a:latin typeface="Times New Roman" pitchFamily="18" charset="0"/>
              </a:rPr>
              <a:t> В 1987 году в результате совместных усилий </a:t>
            </a:r>
            <a:r>
              <a:rPr lang="en-US" sz="1800" dirty="0">
                <a:latin typeface="Times New Roman" pitchFamily="18" charset="0"/>
              </a:rPr>
              <a:t>Microsoft</a:t>
            </a:r>
            <a:r>
              <a:rPr lang="ru-RU" sz="1800" dirty="0">
                <a:latin typeface="Times New Roman" pitchFamily="18" charset="0"/>
              </a:rPr>
              <a:t> и </a:t>
            </a:r>
            <a:r>
              <a:rPr lang="en-US" sz="1800" dirty="0">
                <a:latin typeface="Times New Roman" pitchFamily="18" charset="0"/>
              </a:rPr>
              <a:t>IBM</a:t>
            </a:r>
            <a:r>
              <a:rPr lang="ru-RU" sz="1800" dirty="0">
                <a:latin typeface="Times New Roman" pitchFamily="18" charset="0"/>
              </a:rPr>
              <a:t> появилась первая многозадачная система для персональных компьютеров с процессором </a:t>
            </a:r>
            <a:r>
              <a:rPr lang="en-US" sz="1800" dirty="0">
                <a:latin typeface="Times New Roman" pitchFamily="18" charset="0"/>
              </a:rPr>
              <a:t>Intel</a:t>
            </a:r>
            <a:r>
              <a:rPr lang="ru-RU" sz="1800" dirty="0">
                <a:latin typeface="Times New Roman" pitchFamily="18" charset="0"/>
              </a:rPr>
              <a:t> 80286, в полной мере использующая возможности защищённого режима - </a:t>
            </a:r>
            <a:r>
              <a:rPr lang="en-US" sz="1800" dirty="0">
                <a:latin typeface="Times New Roman" pitchFamily="18" charset="0"/>
              </a:rPr>
              <a:t>OS</a:t>
            </a:r>
            <a:r>
              <a:rPr lang="ru-RU" sz="1800" dirty="0">
                <a:latin typeface="Times New Roman" pitchFamily="18" charset="0"/>
              </a:rPr>
              <a:t>/2. </a:t>
            </a:r>
          </a:p>
          <a:p>
            <a:pPr marL="0" indent="0" algn="ctr">
              <a:buNone/>
              <a:defRPr/>
            </a:pPr>
            <a:r>
              <a:rPr lang="ru-RU" sz="1800" dirty="0">
                <a:latin typeface="Times New Roman" pitchFamily="18" charset="0"/>
              </a:rPr>
              <a:t>  </a:t>
            </a:r>
            <a:r>
              <a:rPr lang="ru-RU" sz="1800" dirty="0">
                <a:effectLst>
                  <a:outerShdw blurRad="38100" dist="38100" dir="2700000" algn="tl">
                    <a:srgbClr val="000000"/>
                  </a:outerShdw>
                </a:effectLst>
                <a:latin typeface="Times New Roman" pitchFamily="18" charset="0"/>
              </a:rPr>
              <a:t>Эта система была хорошо продуманна. Она поддерживала вытесняющую многозадачность, виртуальную память, графический пользовательский интерфейс (не с первой версии) и виртуальную машину для выполнения </a:t>
            </a:r>
            <a:r>
              <a:rPr lang="en-US" sz="1800" dirty="0">
                <a:effectLst>
                  <a:outerShdw blurRad="38100" dist="38100" dir="2700000" algn="tl">
                    <a:srgbClr val="000000"/>
                  </a:outerShdw>
                </a:effectLst>
                <a:latin typeface="Times New Roman" pitchFamily="18" charset="0"/>
              </a:rPr>
              <a:t>DOS</a:t>
            </a:r>
            <a:r>
              <a:rPr lang="ru-RU" sz="1800" dirty="0">
                <a:effectLst>
                  <a:outerShdw blurRad="38100" dist="38100" dir="2700000" algn="tl">
                    <a:srgbClr val="000000"/>
                  </a:outerShdw>
                </a:effectLst>
                <a:latin typeface="Times New Roman" pitchFamily="18" charset="0"/>
              </a:rPr>
              <a:t>- приложений. Фактически она выходила за пределы простой многозадачности с её концепцией распараллеливания отдельных процессов, получившей название </a:t>
            </a:r>
            <a:r>
              <a:rPr lang="ru-RU" sz="1800" dirty="0" smtClean="0">
                <a:effectLst>
                  <a:outerShdw blurRad="38100" dist="38100" dir="2700000" algn="tl">
                    <a:srgbClr val="000000"/>
                  </a:outerShdw>
                </a:effectLst>
                <a:latin typeface="Times New Roman" pitchFamily="18" charset="0"/>
              </a:rPr>
              <a:t>много поточности.</a:t>
            </a:r>
            <a:r>
              <a:rPr lang="en-US" sz="1800" dirty="0" smtClean="0">
                <a:latin typeface="Times New Roman" pitchFamily="18" charset="0"/>
              </a:rPr>
              <a:t> </a:t>
            </a:r>
            <a:r>
              <a:rPr lang="en-US" sz="1800" dirty="0">
                <a:effectLst>
                  <a:outerShdw blurRad="38100" dist="38100" dir="2700000" algn="tl">
                    <a:srgbClr val="000000"/>
                  </a:outerShdw>
                </a:effectLst>
                <a:latin typeface="Times New Roman" pitchFamily="18" charset="0"/>
              </a:rPr>
              <a:t>OS</a:t>
            </a:r>
            <a:r>
              <a:rPr lang="ru-RU" sz="1800" dirty="0">
                <a:effectLst>
                  <a:outerShdw blurRad="38100" dist="38100" dir="2700000" algn="tl">
                    <a:srgbClr val="000000"/>
                  </a:outerShdw>
                </a:effectLst>
                <a:latin typeface="Times New Roman" pitchFamily="18" charset="0"/>
              </a:rPr>
              <a:t>/2 с её развитыми функциями многозадачности и файловой системой </a:t>
            </a:r>
            <a:r>
              <a:rPr lang="en-US" sz="1800" dirty="0">
                <a:effectLst>
                  <a:outerShdw blurRad="38100" dist="38100" dir="2700000" algn="tl">
                    <a:srgbClr val="000000"/>
                  </a:outerShdw>
                </a:effectLst>
                <a:latin typeface="Times New Roman" pitchFamily="18" charset="0"/>
              </a:rPr>
              <a:t>HPFS</a:t>
            </a:r>
            <a:r>
              <a:rPr lang="ru-RU" sz="1800" dirty="0">
                <a:effectLst>
                  <a:outerShdw blurRad="38100" dist="38100" dir="2700000" algn="tl">
                    <a:srgbClr val="000000"/>
                  </a:outerShdw>
                </a:effectLst>
                <a:latin typeface="Times New Roman" pitchFamily="18" charset="0"/>
              </a:rPr>
              <a:t> со встроенными средствами многопользовательской защиты оказалась хорошей платформой для построения локальных сетей персональных компьютеров. </a:t>
            </a:r>
          </a:p>
          <a:p>
            <a:pPr algn="ctr">
              <a:defRPr/>
            </a:pPr>
            <a:endParaRPr lang="ru-RU" sz="1800" dirty="0">
              <a:effectLst>
                <a:outerShdw blurRad="38100" dist="38100" dir="2700000" algn="tl">
                  <a:srgbClr val="000000"/>
                </a:outerShdw>
              </a:effectLst>
              <a:latin typeface="Times New Roman" pitchFamily="18" charset="0"/>
            </a:endParaRPr>
          </a:p>
          <a:p>
            <a:pPr algn="ctr">
              <a:defRPr/>
            </a:pPr>
            <a:endParaRPr lang="ru-RU" sz="1600" dirty="0">
              <a:latin typeface="Times New Roman" pitchFamily="18" charset="0"/>
            </a:endParaRPr>
          </a:p>
          <a:p>
            <a:pPr algn="just">
              <a:lnSpc>
                <a:spcPct val="80000"/>
              </a:lnSpc>
              <a:buNone/>
              <a:defRPr/>
            </a:pPr>
            <a:endParaRPr lang="ru-RU" dirty="0"/>
          </a:p>
        </p:txBody>
      </p:sp>
      <p:pic>
        <p:nvPicPr>
          <p:cNvPr id="4"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268538"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02424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3200" dirty="0">
                <a:solidFill>
                  <a:schemeClr val="tx2"/>
                </a:solidFill>
                <a:latin typeface="Times New Roman" pitchFamily="18" charset="0"/>
              </a:rPr>
              <a:t>1985 год – появление </a:t>
            </a:r>
            <a:r>
              <a:rPr lang="en-US" sz="3200" dirty="0">
                <a:solidFill>
                  <a:schemeClr val="tx2"/>
                </a:solidFill>
                <a:latin typeface="Times New Roman" pitchFamily="18" charset="0"/>
              </a:rPr>
              <a:t>Microsoft Windows</a:t>
            </a:r>
            <a:r>
              <a:rPr lang="ru-RU" sz="3200" dirty="0">
                <a:solidFill>
                  <a:schemeClr val="tx2"/>
                </a:solidFill>
                <a:latin typeface="Times New Roman" pitchFamily="18" charset="0"/>
              </a:rPr>
              <a:t>.</a:t>
            </a:r>
            <a:endParaRPr lang="ru-RU" dirty="0">
              <a:solidFill>
                <a:schemeClr val="tx2"/>
              </a:solidFill>
            </a:endParaRPr>
          </a:p>
        </p:txBody>
      </p:sp>
      <p:sp>
        <p:nvSpPr>
          <p:cNvPr id="3" name="Объект 2"/>
          <p:cNvSpPr>
            <a:spLocks noGrp="1"/>
          </p:cNvSpPr>
          <p:nvPr>
            <p:ph sz="quarter" idx="13"/>
          </p:nvPr>
        </p:nvSpPr>
        <p:spPr/>
        <p:txBody>
          <a:bodyPr/>
          <a:lstStyle/>
          <a:p>
            <a:r>
              <a:rPr lang="ru-RU" sz="1800" dirty="0">
                <a:latin typeface="Times New Roman" pitchFamily="18" charset="0"/>
              </a:rPr>
              <a:t>В те времена, когда работа над Windows только начи­налась, считалось, что будущее принадлежит интег­рированным средам. Позиция фирмы Microsoft была иной: президент фирмы Билл Гейтс решил заняться созданием графической среды, которая послужила бы стандартной платформой для разработчиков прикладных программ. Итак, Microsoft поставила себе задачу по созданию платформы для разработчиков. Предполагалось обеспечить разработчиков встроенными функциями для реализации пользовательского интерфейса и его компонентов - окон, меню, панелей диалога, которые могли бы управляться с помощью клавиатуры или мыши. </a:t>
            </a:r>
          </a:p>
        </p:txBody>
      </p:sp>
    </p:spTree>
    <p:extLst>
      <p:ext uri="{BB962C8B-B14F-4D97-AF65-F5344CB8AC3E}">
        <p14:creationId xmlns:p14="http://schemas.microsoft.com/office/powerpoint/2010/main" val="32683118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u="sng" dirty="0">
                <a:solidFill>
                  <a:schemeClr val="tx2"/>
                </a:solidFill>
                <a:latin typeface="Times New Roman" pitchFamily="18" charset="0"/>
              </a:rPr>
              <a:t>Заключение</a:t>
            </a:r>
            <a:endParaRPr lang="ru-RU" u="sng" dirty="0">
              <a:solidFill>
                <a:schemeClr val="tx2"/>
              </a:solidFill>
            </a:endParaRPr>
          </a:p>
        </p:txBody>
      </p:sp>
      <p:sp>
        <p:nvSpPr>
          <p:cNvPr id="3" name="Объект 2"/>
          <p:cNvSpPr>
            <a:spLocks noGrp="1"/>
          </p:cNvSpPr>
          <p:nvPr>
            <p:ph sz="quarter" idx="13"/>
          </p:nvPr>
        </p:nvSpPr>
        <p:spPr/>
        <p:txBody>
          <a:bodyPr>
            <a:normAutofit/>
          </a:bodyPr>
          <a:lstStyle/>
          <a:p>
            <a:r>
              <a:rPr lang="ru-RU" sz="2000" dirty="0">
                <a:latin typeface="Times New Roman" pitchFamily="18" charset="0"/>
              </a:rPr>
              <a:t>История ОС насчитывает примерно полвека. Она во многом определялась и определяется развитием элементной базы и вычислительной аппаратуры. На данный момент мировая компьютерная индустрия развивается очень стремительно. Производительность систем возрастает, а следовательно возрастают возможности обработки больших объёмов данных. Поэтому в последнее время происходит переход на более мощные и наиболее совершенные операционные системы. </a:t>
            </a:r>
          </a:p>
          <a:p>
            <a:pPr marL="0" indent="0">
              <a:buNone/>
            </a:pPr>
            <a:endParaRPr lang="ru-RU" sz="2000" dirty="0"/>
          </a:p>
        </p:txBody>
      </p:sp>
    </p:spTree>
    <p:extLst>
      <p:ext uri="{BB962C8B-B14F-4D97-AF65-F5344CB8AC3E}">
        <p14:creationId xmlns:p14="http://schemas.microsoft.com/office/powerpoint/2010/main" val="2578975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683568" y="116633"/>
            <a:ext cx="7848872" cy="792088"/>
          </a:xfrm>
        </p:spPr>
        <p:txBody>
          <a:bodyPr>
            <a:normAutofit fontScale="90000"/>
          </a:bodyPr>
          <a:lstStyle/>
          <a:p>
            <a:pPr algn="ctr"/>
            <a:r>
              <a:rPr lang="ru-RU" sz="4800" i="1" u="sng" dirty="0">
                <a:solidFill>
                  <a:schemeClr val="tx2"/>
                </a:solidFill>
                <a:latin typeface="Times New Roman" panose="02020603050405020304" pitchFamily="18" charset="0"/>
                <a:cs typeface="Times New Roman" panose="02020603050405020304" pitchFamily="18" charset="0"/>
              </a:rPr>
              <a:t>содержание</a:t>
            </a:r>
            <a:endParaRPr lang="ru-RU" altLang="ru-RU" sz="4800" dirty="0" smtClean="0">
              <a:latin typeface="Times New Roman" pitchFamily="18" charset="0"/>
            </a:endParaRPr>
          </a:p>
        </p:txBody>
      </p:sp>
      <p:sp>
        <p:nvSpPr>
          <p:cNvPr id="6147" name="Rectangle 10"/>
          <p:cNvSpPr>
            <a:spLocks noGrp="1" noChangeArrowheads="1"/>
          </p:cNvSpPr>
          <p:nvPr>
            <p:ph idx="4294967295"/>
          </p:nvPr>
        </p:nvSpPr>
        <p:spPr>
          <a:xfrm>
            <a:off x="1619672" y="908720"/>
            <a:ext cx="6418262" cy="5004915"/>
          </a:xfrm>
          <a:prstGeom prst="rect">
            <a:avLst/>
          </a:prstGeom>
        </p:spPr>
        <p:txBody>
          <a:bodyPr/>
          <a:lstStyle/>
          <a:p>
            <a:pPr marL="762000" indent="-762000" eaLnBrk="1" hangingPunct="1">
              <a:lnSpc>
                <a:spcPct val="90000"/>
              </a:lnSpc>
              <a:buClr>
                <a:schemeClr val="tx1"/>
              </a:buClr>
              <a:buSzPct val="80000"/>
              <a:buFont typeface="Wingdings" pitchFamily="2" charset="2"/>
              <a:buAutoNum type="romanUcPeriod"/>
            </a:pPr>
            <a:r>
              <a:rPr lang="ru-RU" altLang="ru-RU" sz="1800" dirty="0" smtClean="0">
                <a:latin typeface="Times New Roman" pitchFamily="18" charset="0"/>
              </a:rPr>
              <a:t>Введение………………………………………....                                                 </a:t>
            </a:r>
          </a:p>
          <a:p>
            <a:pPr marL="762000" indent="-762000" eaLnBrk="1" hangingPunct="1">
              <a:lnSpc>
                <a:spcPct val="90000"/>
              </a:lnSpc>
              <a:buClr>
                <a:schemeClr val="tx1"/>
              </a:buClr>
              <a:buSzPct val="80000"/>
              <a:buFont typeface="Wingdings" pitchFamily="2" charset="2"/>
              <a:buAutoNum type="romanUcPeriod"/>
            </a:pPr>
            <a:r>
              <a:rPr lang="ru-RU" altLang="ru-RU" sz="1800" dirty="0" smtClean="0">
                <a:latin typeface="Times New Roman" pitchFamily="18" charset="0"/>
              </a:rPr>
              <a:t>Определение ОС………………………………...                                </a:t>
            </a:r>
          </a:p>
          <a:p>
            <a:pPr marL="762000" indent="-762000" eaLnBrk="1" hangingPunct="1">
              <a:lnSpc>
                <a:spcPct val="90000"/>
              </a:lnSpc>
              <a:buClr>
                <a:schemeClr val="tx1"/>
              </a:buClr>
              <a:buSzPct val="80000"/>
              <a:buFont typeface="Wingdings" pitchFamily="2" charset="2"/>
              <a:buAutoNum type="romanUcPeriod"/>
            </a:pPr>
            <a:r>
              <a:rPr lang="ru-RU" altLang="ru-RU" sz="1800" dirty="0" smtClean="0">
                <a:latin typeface="Times New Roman" pitchFamily="18" charset="0"/>
              </a:rPr>
              <a:t>Главные цели разработчиков ОС……………....               </a:t>
            </a:r>
          </a:p>
          <a:p>
            <a:pPr marL="762000" indent="-762000" eaLnBrk="1" hangingPunct="1">
              <a:lnSpc>
                <a:spcPct val="90000"/>
              </a:lnSpc>
              <a:buClr>
                <a:schemeClr val="tx1"/>
              </a:buClr>
              <a:buSzPct val="80000"/>
              <a:buFont typeface="Wingdings" pitchFamily="2" charset="2"/>
              <a:buAutoNum type="romanUcPeriod"/>
            </a:pPr>
            <a:r>
              <a:rPr lang="ru-RU" altLang="ru-RU" sz="1800" dirty="0" smtClean="0">
                <a:latin typeface="Times New Roman" pitchFamily="18" charset="0"/>
              </a:rPr>
              <a:t>Назначение ОС…………………………………..                                             </a:t>
            </a:r>
          </a:p>
          <a:p>
            <a:pPr marL="762000" indent="-762000" eaLnBrk="1" hangingPunct="1">
              <a:lnSpc>
                <a:spcPct val="90000"/>
              </a:lnSpc>
              <a:buClr>
                <a:schemeClr val="tx1"/>
              </a:buClr>
              <a:buSzPct val="80000"/>
              <a:buFont typeface="Wingdings" pitchFamily="2" charset="2"/>
              <a:buAutoNum type="romanUcPeriod"/>
            </a:pPr>
            <a:r>
              <a:rPr lang="ru-RU" altLang="ru-RU" sz="1800" dirty="0" smtClean="0">
                <a:latin typeface="Times New Roman" pitchFamily="18" charset="0"/>
              </a:rPr>
              <a:t>История </a:t>
            </a:r>
            <a:r>
              <a:rPr lang="ru-RU" altLang="ru-RU" sz="1800" dirty="0" smtClean="0">
                <a:latin typeface="Times New Roman" pitchFamily="18" charset="0"/>
              </a:rPr>
              <a:t>развития </a:t>
            </a:r>
            <a:r>
              <a:rPr lang="ru-RU" altLang="ru-RU" sz="1800" dirty="0" smtClean="0">
                <a:latin typeface="Times New Roman" pitchFamily="18" charset="0"/>
              </a:rPr>
              <a:t>ОС</a:t>
            </a:r>
          </a:p>
          <a:p>
            <a:pPr marL="762000" indent="-762000" eaLnBrk="1" hangingPunct="1">
              <a:lnSpc>
                <a:spcPct val="90000"/>
              </a:lnSpc>
              <a:buClr>
                <a:schemeClr val="tx1"/>
              </a:buClr>
              <a:buSzPct val="80000"/>
              <a:buFont typeface="Wingdings" pitchFamily="2" charset="2"/>
              <a:buNone/>
            </a:pPr>
            <a:r>
              <a:rPr lang="ru-RU" altLang="ru-RU" sz="1500" dirty="0" smtClean="0">
                <a:latin typeface="Times New Roman" pitchFamily="18" charset="0"/>
              </a:rPr>
              <a:t>                            </a:t>
            </a:r>
            <a:r>
              <a:rPr lang="ru-RU" altLang="ru-RU" sz="1600" dirty="0" smtClean="0">
                <a:latin typeface="Times New Roman" pitchFamily="18" charset="0"/>
              </a:rPr>
              <a:t>1. 1940 – 1950-е годы – ОС отсутствует………….</a:t>
            </a:r>
          </a:p>
          <a:p>
            <a:pPr marL="762000" indent="-762000" eaLnBrk="1" hangingPunct="1">
              <a:lnSpc>
                <a:spcPct val="90000"/>
              </a:lnSpc>
              <a:buClr>
                <a:schemeClr val="tx1"/>
              </a:buClr>
              <a:buSzPct val="80000"/>
              <a:buFont typeface="Wingdings" pitchFamily="2" charset="2"/>
              <a:buNone/>
            </a:pPr>
            <a:r>
              <a:rPr lang="ru-RU" altLang="ru-RU" sz="1600" dirty="0" smtClean="0">
                <a:latin typeface="Times New Roman" pitchFamily="18" charset="0"/>
              </a:rPr>
              <a:t>                          </a:t>
            </a:r>
            <a:r>
              <a:rPr lang="ru-RU" altLang="ru-RU" sz="1600" dirty="0" smtClean="0">
                <a:latin typeface="Times New Roman" pitchFamily="18" charset="0"/>
              </a:rPr>
              <a:t>2. 1960-е годы – развитие первых ОС</a:t>
            </a:r>
            <a:r>
              <a:rPr lang="ru-RU" altLang="ru-RU" sz="1600" dirty="0" smtClean="0">
                <a:latin typeface="Times New Roman" pitchFamily="18" charset="0"/>
              </a:rPr>
              <a:t>…………</a:t>
            </a:r>
            <a:endParaRPr lang="ru-RU" altLang="ru-RU" sz="1600" dirty="0" smtClean="0">
              <a:latin typeface="Times New Roman" pitchFamily="18" charset="0"/>
            </a:endParaRPr>
          </a:p>
          <a:p>
            <a:pPr marL="762000" indent="-762000" eaLnBrk="1" hangingPunct="1">
              <a:lnSpc>
                <a:spcPct val="90000"/>
              </a:lnSpc>
              <a:buClr>
                <a:schemeClr val="tx1"/>
              </a:buClr>
              <a:buSzPct val="80000"/>
              <a:buFont typeface="Wingdings" pitchFamily="2" charset="2"/>
              <a:buNone/>
            </a:pPr>
            <a:r>
              <a:rPr lang="ru-RU" altLang="ru-RU" sz="1600" dirty="0" smtClean="0">
                <a:latin typeface="Times New Roman" pitchFamily="18" charset="0"/>
              </a:rPr>
              <a:t>                          3. 1970-годы – развитие ОС </a:t>
            </a:r>
            <a:r>
              <a:rPr lang="en-US" altLang="ru-RU" sz="1600" dirty="0" smtClean="0">
                <a:latin typeface="Times New Roman" pitchFamily="18" charset="0"/>
              </a:rPr>
              <a:t>UNIX</a:t>
            </a:r>
            <a:r>
              <a:rPr lang="ru-RU" altLang="ru-RU" sz="1600" dirty="0" smtClean="0">
                <a:latin typeface="Times New Roman" pitchFamily="18" charset="0"/>
              </a:rPr>
              <a:t>……………….</a:t>
            </a:r>
          </a:p>
          <a:p>
            <a:pPr marL="762000" indent="-762000" eaLnBrk="1" hangingPunct="1">
              <a:lnSpc>
                <a:spcPct val="90000"/>
              </a:lnSpc>
              <a:buClr>
                <a:schemeClr val="tx1"/>
              </a:buClr>
              <a:buSzPct val="80000"/>
              <a:buFont typeface="Wingdings" pitchFamily="2" charset="2"/>
              <a:buNone/>
            </a:pPr>
            <a:r>
              <a:rPr lang="ru-RU" altLang="ru-RU" sz="1600" dirty="0" smtClean="0">
                <a:latin typeface="Times New Roman" pitchFamily="18" charset="0"/>
              </a:rPr>
              <a:t>                          4. 1980-годы – развитие ОС </a:t>
            </a:r>
            <a:r>
              <a:rPr lang="en-US" altLang="ru-RU" sz="1600" dirty="0" smtClean="0">
                <a:latin typeface="Times New Roman" pitchFamily="18" charset="0"/>
              </a:rPr>
              <a:t>DOS</a:t>
            </a:r>
            <a:r>
              <a:rPr lang="ru-RU" altLang="ru-RU" sz="1600" dirty="0" smtClean="0">
                <a:latin typeface="Times New Roman" pitchFamily="18" charset="0"/>
              </a:rPr>
              <a:t>………………...</a:t>
            </a:r>
          </a:p>
          <a:p>
            <a:pPr marL="762000" indent="-762000" eaLnBrk="1" hangingPunct="1">
              <a:lnSpc>
                <a:spcPct val="90000"/>
              </a:lnSpc>
              <a:buClr>
                <a:schemeClr val="tx1"/>
              </a:buClr>
              <a:buSzPct val="80000"/>
              <a:buFont typeface="Wingdings" pitchFamily="2" charset="2"/>
              <a:buNone/>
            </a:pPr>
            <a:r>
              <a:rPr lang="ru-RU" altLang="ru-RU" sz="1600" dirty="0" smtClean="0">
                <a:latin typeface="Times New Roman" pitchFamily="18" charset="0"/>
              </a:rPr>
              <a:t>                          5. 1987 год – появление </a:t>
            </a:r>
            <a:r>
              <a:rPr lang="en-US" altLang="ru-RU" sz="1600" dirty="0" smtClean="0">
                <a:latin typeface="Times New Roman" pitchFamily="18" charset="0"/>
              </a:rPr>
              <a:t>OS/2</a:t>
            </a:r>
            <a:r>
              <a:rPr lang="ru-RU" altLang="ru-RU" sz="1600" dirty="0" smtClean="0">
                <a:latin typeface="Times New Roman" pitchFamily="18" charset="0"/>
              </a:rPr>
              <a:t>……………………..</a:t>
            </a:r>
          </a:p>
          <a:p>
            <a:pPr marL="762000" indent="-762000" eaLnBrk="1" hangingPunct="1">
              <a:lnSpc>
                <a:spcPct val="90000"/>
              </a:lnSpc>
              <a:buClr>
                <a:schemeClr val="tx1"/>
              </a:buClr>
              <a:buSzPct val="80000"/>
              <a:buFont typeface="Wingdings" pitchFamily="2" charset="2"/>
              <a:buNone/>
            </a:pPr>
            <a:r>
              <a:rPr lang="ru-RU" altLang="ru-RU" sz="1600" dirty="0" smtClean="0">
                <a:latin typeface="Times New Roman" pitchFamily="18" charset="0"/>
              </a:rPr>
              <a:t>                          6. 1985 год – появление </a:t>
            </a:r>
            <a:r>
              <a:rPr lang="en-US" altLang="ru-RU" sz="1600" dirty="0" smtClean="0">
                <a:latin typeface="Times New Roman" pitchFamily="18" charset="0"/>
              </a:rPr>
              <a:t>Microsoft </a:t>
            </a:r>
            <a:r>
              <a:rPr lang="en-US" altLang="ru-RU" sz="1600" dirty="0" smtClean="0">
                <a:latin typeface="Times New Roman" pitchFamily="18" charset="0"/>
              </a:rPr>
              <a:t>Windows</a:t>
            </a:r>
            <a:endParaRPr lang="ru-RU" altLang="ru-RU" sz="1600" dirty="0" smtClean="0">
              <a:latin typeface="Times New Roman" pitchFamily="18" charset="0"/>
            </a:endParaRPr>
          </a:p>
          <a:p>
            <a:pPr marL="762000" indent="-762000" eaLnBrk="1" hangingPunct="1">
              <a:lnSpc>
                <a:spcPct val="90000"/>
              </a:lnSpc>
              <a:buClr>
                <a:schemeClr val="tx1"/>
              </a:buClr>
              <a:buSzPct val="80000"/>
              <a:buFont typeface="Wingdings" pitchFamily="2" charset="2"/>
              <a:buNone/>
            </a:pPr>
            <a:r>
              <a:rPr lang="ru-RU" altLang="ru-RU" sz="1800" dirty="0" smtClean="0">
                <a:latin typeface="Times New Roman" pitchFamily="18" charset="0"/>
              </a:rPr>
              <a:t>Заключение</a:t>
            </a:r>
            <a:r>
              <a:rPr lang="ru-RU" altLang="ru-RU" sz="1700" dirty="0" smtClean="0">
                <a:latin typeface="Times New Roman" pitchFamily="18" charset="0"/>
              </a:rPr>
              <a:t>………………………………………….</a:t>
            </a:r>
            <a:endParaRPr lang="ru-RU" altLang="ru-RU" sz="1700" dirty="0" smtClean="0">
              <a:latin typeface="Times New Roman" pitchFamily="18" charset="0"/>
            </a:endParaRPr>
          </a:p>
        </p:txBody>
      </p:sp>
    </p:spTree>
    <p:extLst>
      <p:ext uri="{BB962C8B-B14F-4D97-AF65-F5344CB8AC3E}">
        <p14:creationId xmlns:p14="http://schemas.microsoft.com/office/powerpoint/2010/main" val="35158115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7924800" cy="706090"/>
          </a:xfrm>
        </p:spPr>
        <p:txBody>
          <a:bodyPr/>
          <a:lstStyle/>
          <a:p>
            <a:pPr algn="ctr"/>
            <a:r>
              <a:rPr lang="ru-RU" sz="4400" dirty="0" smtClean="0">
                <a:solidFill>
                  <a:schemeClr val="tx2"/>
                </a:solidFill>
                <a:latin typeface="Times New Roman" panose="02020603050405020304" pitchFamily="18" charset="0"/>
                <a:ea typeface="Adobe Fan Heiti Std B" pitchFamily="34" charset="-128"/>
                <a:cs typeface="Times New Roman" panose="02020603050405020304" pitchFamily="18" charset="0"/>
              </a:rPr>
              <a:t>Введение</a:t>
            </a:r>
            <a:endParaRPr lang="ru-RU" sz="4400" dirty="0">
              <a:solidFill>
                <a:schemeClr val="tx2"/>
              </a:solidFill>
              <a:latin typeface="Times New Roman" panose="02020603050405020304" pitchFamily="18" charset="0"/>
              <a:ea typeface="Adobe Fan Heiti Std B" pitchFamily="34" charset="-128"/>
              <a:cs typeface="Times New Roman" panose="02020603050405020304" pitchFamily="18" charset="0"/>
            </a:endParaRPr>
          </a:p>
        </p:txBody>
      </p:sp>
      <p:sp>
        <p:nvSpPr>
          <p:cNvPr id="3" name="Объект 2"/>
          <p:cNvSpPr>
            <a:spLocks noGrp="1"/>
          </p:cNvSpPr>
          <p:nvPr>
            <p:ph sz="quarter" idx="13"/>
          </p:nvPr>
        </p:nvSpPr>
        <p:spPr>
          <a:xfrm>
            <a:off x="609600" y="1196752"/>
            <a:ext cx="7924800" cy="4518248"/>
          </a:xfrm>
        </p:spPr>
        <p:txBody>
          <a:bodyPr/>
          <a:lstStyle/>
          <a:p>
            <a:pPr marL="0" indent="0">
              <a:buNone/>
            </a:pPr>
            <a:r>
              <a:rPr lang="ru-RU" altLang="ru-RU" sz="1800" dirty="0" smtClean="0">
                <a:latin typeface="Times New Roman" pitchFamily="18" charset="0"/>
              </a:rPr>
              <a:t>Нарастающие темпы компьютеризации уже приблизили время, когда в контакте с компьютерами оказываются не только относительно немногочисленные профессионалы по обработке информации, а практически все члены общества. Контакт с компьютером - это контакт с его программным обеспечением и, прежде всего, с операционной системой (ОС). Свойства </a:t>
            </a:r>
            <a:r>
              <a:rPr lang="ru-RU" altLang="ru-RU" sz="1800" dirty="0">
                <a:latin typeface="Times New Roman" pitchFamily="18" charset="0"/>
              </a:rPr>
              <a:t>ОС зачастую оказываются не менее важными, чем свойства аппаратуры. Известны случаи, когда переход с одной ОС на другую на одной и той же машине приводил почти к пятикратному ускорению разработки </a:t>
            </a:r>
            <a:r>
              <a:rPr lang="ru-RU" altLang="ru-RU" sz="1800" dirty="0" smtClean="0">
                <a:latin typeface="Times New Roman" pitchFamily="18" charset="0"/>
              </a:rPr>
              <a:t>программ. На </a:t>
            </a:r>
            <a:r>
              <a:rPr lang="ru-RU" altLang="ru-RU" sz="1800" dirty="0">
                <a:latin typeface="Times New Roman" pitchFamily="18" charset="0"/>
              </a:rPr>
              <a:t>“голой” машине в современном мире не работает практически никто, и именно это определяет интерес к операционным системам.</a:t>
            </a:r>
          </a:p>
          <a:p>
            <a:pPr marL="0" indent="0">
              <a:buNone/>
            </a:pPr>
            <a:endParaRPr lang="ru-RU" altLang="ru-RU" sz="1800" dirty="0" smtClean="0">
              <a:latin typeface="Times New Roman" pitchFamily="18" charset="0"/>
            </a:endParaRPr>
          </a:p>
          <a:p>
            <a:endParaRPr lang="ru-RU" dirty="0"/>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4365104"/>
            <a:ext cx="2376488"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61359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altLang="ru-RU" dirty="0">
                <a:solidFill>
                  <a:schemeClr val="tx2"/>
                </a:solidFill>
                <a:latin typeface="Times New Roman" pitchFamily="18" charset="0"/>
              </a:rPr>
              <a:t>Определение </a:t>
            </a:r>
            <a:br>
              <a:rPr lang="ru-RU" altLang="ru-RU" dirty="0">
                <a:solidFill>
                  <a:schemeClr val="tx2"/>
                </a:solidFill>
                <a:latin typeface="Times New Roman" pitchFamily="18" charset="0"/>
              </a:rPr>
            </a:br>
            <a:r>
              <a:rPr lang="ru-RU" altLang="ru-RU" dirty="0">
                <a:solidFill>
                  <a:schemeClr val="tx2"/>
                </a:solidFill>
                <a:latin typeface="Times New Roman" pitchFamily="18" charset="0"/>
              </a:rPr>
              <a:t>операционной системы</a:t>
            </a:r>
            <a:endParaRPr lang="ru-RU" dirty="0">
              <a:solidFill>
                <a:schemeClr val="tx2"/>
              </a:solidFill>
            </a:endParaRPr>
          </a:p>
        </p:txBody>
      </p:sp>
      <p:sp>
        <p:nvSpPr>
          <p:cNvPr id="3" name="Объект 2"/>
          <p:cNvSpPr>
            <a:spLocks noGrp="1"/>
          </p:cNvSpPr>
          <p:nvPr>
            <p:ph sz="quarter" idx="13"/>
          </p:nvPr>
        </p:nvSpPr>
        <p:spPr/>
        <p:txBody>
          <a:bodyPr>
            <a:normAutofit lnSpcReduction="10000"/>
          </a:bodyPr>
          <a:lstStyle/>
          <a:p>
            <a:pPr algn="ctr">
              <a:lnSpc>
                <a:spcPct val="80000"/>
              </a:lnSpc>
              <a:buNone/>
            </a:pPr>
            <a:r>
              <a:rPr lang="ru-RU" altLang="ru-RU" sz="1800" dirty="0">
                <a:latin typeface="Times New Roman" pitchFamily="18" charset="0"/>
              </a:rPr>
              <a:t>Операционная система в наибольшей степени определяет облик всей вычислительной системы в целом. Несмотря на это, пользователи, активно использующие вычислительную технику, зачастую испытывают затруднения при попытке дать определение операционной системе. Частично это связано с тем, что ОС выполняет две по существу мало связанные функции: </a:t>
            </a:r>
          </a:p>
          <a:p>
            <a:pPr>
              <a:lnSpc>
                <a:spcPct val="80000"/>
              </a:lnSpc>
              <a:buClr>
                <a:schemeClr val="tx1"/>
              </a:buClr>
              <a:buFont typeface="Wingdings" pitchFamily="2" charset="2"/>
              <a:buChar char="ü"/>
            </a:pPr>
            <a:r>
              <a:rPr lang="ru-RU" altLang="ru-RU" sz="1800" dirty="0">
                <a:latin typeface="Times New Roman" pitchFamily="18" charset="0"/>
              </a:rPr>
              <a:t>обеспечение пользователю-программисту удобств посредством предоставления для него расширенной машины </a:t>
            </a:r>
          </a:p>
          <a:p>
            <a:pPr>
              <a:lnSpc>
                <a:spcPct val="80000"/>
              </a:lnSpc>
              <a:buClr>
                <a:schemeClr val="tx1"/>
              </a:buClr>
              <a:buFont typeface="Wingdings" pitchFamily="2" charset="2"/>
              <a:buChar char="ü"/>
            </a:pPr>
            <a:r>
              <a:rPr lang="ru-RU" altLang="ru-RU" sz="1800" dirty="0">
                <a:latin typeface="Times New Roman" pitchFamily="18" charset="0"/>
              </a:rPr>
              <a:t>повышение эффективности использования компьютера путем рационального управления его ресурсами </a:t>
            </a:r>
          </a:p>
          <a:p>
            <a:pPr algn="ctr">
              <a:lnSpc>
                <a:spcPct val="80000"/>
              </a:lnSpc>
              <a:buClr>
                <a:schemeClr val="tx1"/>
              </a:buClr>
              <a:buNone/>
            </a:pPr>
            <a:endParaRPr lang="ru-RU" altLang="ru-RU" sz="1800" dirty="0">
              <a:latin typeface="Times New Roman" pitchFamily="18" charset="0"/>
            </a:endParaRPr>
          </a:p>
          <a:p>
            <a:pPr algn="ctr">
              <a:lnSpc>
                <a:spcPct val="80000"/>
              </a:lnSpc>
              <a:buClr>
                <a:schemeClr val="tx1"/>
              </a:buClr>
              <a:buNone/>
            </a:pPr>
            <a:r>
              <a:rPr lang="ru-RU" altLang="ru-RU" sz="1800" dirty="0">
                <a:latin typeface="Times New Roman" pitchFamily="18" charset="0"/>
              </a:rPr>
              <a:t>ОС - набор программ (обычных и микро), которые обеспечивают возможность использования аппаратуры компьютера. При этом аппаратура предоставляет сырую вычислительную мощность, а задача операционной системы состоит в предоставлении аппаратуры для пользователя в удобном для него виде.</a:t>
            </a:r>
          </a:p>
          <a:p>
            <a:pPr algn="ctr">
              <a:lnSpc>
                <a:spcPct val="80000"/>
              </a:lnSpc>
              <a:buClr>
                <a:schemeClr val="tx1"/>
              </a:buClr>
              <a:buNone/>
            </a:pPr>
            <a:endParaRPr lang="ru-RU" altLang="ru-RU" sz="1800" dirty="0">
              <a:latin typeface="Times New Roman" pitchFamily="18" charset="0"/>
            </a:endParaRPr>
          </a:p>
        </p:txBody>
      </p:sp>
    </p:spTree>
    <p:extLst>
      <p:ext uri="{BB962C8B-B14F-4D97-AF65-F5344CB8AC3E}">
        <p14:creationId xmlns:p14="http://schemas.microsoft.com/office/powerpoint/2010/main" val="971357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altLang="ru-RU" dirty="0">
                <a:solidFill>
                  <a:schemeClr val="tx2"/>
                </a:solidFill>
                <a:latin typeface="Times New Roman" pitchFamily="18" charset="0"/>
              </a:rPr>
              <a:t>Главные цели разработчиков операционной системы</a:t>
            </a:r>
            <a:endParaRPr lang="ru-RU" dirty="0">
              <a:solidFill>
                <a:schemeClr val="tx2"/>
              </a:solidFill>
            </a:endParaRPr>
          </a:p>
        </p:txBody>
      </p:sp>
      <p:sp>
        <p:nvSpPr>
          <p:cNvPr id="3" name="Объект 2"/>
          <p:cNvSpPr>
            <a:spLocks noGrp="1"/>
          </p:cNvSpPr>
          <p:nvPr>
            <p:ph sz="quarter" idx="13"/>
          </p:nvPr>
        </p:nvSpPr>
        <p:spPr/>
        <p:txBody>
          <a:bodyPr/>
          <a:lstStyle/>
          <a:p>
            <a:pPr>
              <a:buClr>
                <a:schemeClr val="tx1"/>
              </a:buClr>
              <a:buFont typeface="Wingdings" pitchFamily="2" charset="2"/>
              <a:buChar char="Ø"/>
            </a:pPr>
            <a:r>
              <a:rPr lang="ru-RU" altLang="ru-RU" sz="1800" dirty="0">
                <a:latin typeface="Times New Roman" pitchFamily="18" charset="0"/>
              </a:rPr>
              <a:t>Эффективное использование всех компьютерных ресурсов </a:t>
            </a:r>
          </a:p>
          <a:p>
            <a:pPr>
              <a:buClr>
                <a:schemeClr val="tx1"/>
              </a:buClr>
              <a:buFont typeface="Wingdings" pitchFamily="2" charset="2"/>
              <a:buChar char="Ø"/>
            </a:pPr>
            <a:r>
              <a:rPr lang="ru-RU" altLang="ru-RU" sz="1800" dirty="0">
                <a:latin typeface="Times New Roman" pitchFamily="18" charset="0"/>
              </a:rPr>
              <a:t>Повышение производительности труда программистов</a:t>
            </a:r>
          </a:p>
          <a:p>
            <a:pPr>
              <a:buClr>
                <a:schemeClr val="tx1"/>
              </a:buClr>
              <a:buFont typeface="Wingdings" pitchFamily="2" charset="2"/>
              <a:buChar char="Ø"/>
            </a:pPr>
            <a:r>
              <a:rPr lang="ru-RU" altLang="ru-RU" sz="1800" dirty="0">
                <a:latin typeface="Times New Roman" pitchFamily="18" charset="0"/>
              </a:rPr>
              <a:t>Простота, гибкость, эффективность и надежность организации вычислительного процесса  </a:t>
            </a:r>
          </a:p>
          <a:p>
            <a:pPr>
              <a:buClr>
                <a:schemeClr val="tx1"/>
              </a:buClr>
              <a:buFont typeface="Wingdings" pitchFamily="2" charset="2"/>
              <a:buChar char="Ø"/>
            </a:pPr>
            <a:r>
              <a:rPr lang="ru-RU" altLang="ru-RU" sz="1800" dirty="0">
                <a:latin typeface="Times New Roman" pitchFamily="18" charset="0"/>
              </a:rPr>
              <a:t>Обеспечение независимости прикладных программ от аппаратного обеспечения (АО) </a:t>
            </a:r>
          </a:p>
          <a:p>
            <a:pPr marL="0" indent="0">
              <a:buNone/>
            </a:pPr>
            <a:endParaRPr lang="ru-RU" dirty="0"/>
          </a:p>
        </p:txBody>
      </p:sp>
    </p:spTree>
    <p:extLst>
      <p:ext uri="{BB962C8B-B14F-4D97-AF65-F5344CB8AC3E}">
        <p14:creationId xmlns:p14="http://schemas.microsoft.com/office/powerpoint/2010/main" val="11773555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altLang="ru-RU" dirty="0">
                <a:solidFill>
                  <a:schemeClr val="tx2"/>
                </a:solidFill>
                <a:latin typeface="Times New Roman" pitchFamily="18" charset="0"/>
              </a:rPr>
              <a:t>Назначение </a:t>
            </a:r>
            <a:br>
              <a:rPr lang="ru-RU" altLang="ru-RU" dirty="0">
                <a:solidFill>
                  <a:schemeClr val="tx2"/>
                </a:solidFill>
                <a:latin typeface="Times New Roman" pitchFamily="18" charset="0"/>
              </a:rPr>
            </a:br>
            <a:r>
              <a:rPr lang="ru-RU" altLang="ru-RU" dirty="0">
                <a:solidFill>
                  <a:schemeClr val="tx2"/>
                </a:solidFill>
                <a:latin typeface="Times New Roman" pitchFamily="18" charset="0"/>
              </a:rPr>
              <a:t>операционных систем</a:t>
            </a:r>
            <a:endParaRPr lang="ru-RU" dirty="0">
              <a:solidFill>
                <a:schemeClr val="tx2"/>
              </a:solidFill>
            </a:endParaRPr>
          </a:p>
        </p:txBody>
      </p:sp>
      <p:sp>
        <p:nvSpPr>
          <p:cNvPr id="3" name="Объект 2"/>
          <p:cNvSpPr>
            <a:spLocks noGrp="1"/>
          </p:cNvSpPr>
          <p:nvPr>
            <p:ph sz="quarter" idx="13"/>
          </p:nvPr>
        </p:nvSpPr>
        <p:spPr>
          <a:xfrm>
            <a:off x="609600" y="1600200"/>
            <a:ext cx="7924800" cy="1900808"/>
          </a:xfrm>
        </p:spPr>
        <p:txBody>
          <a:bodyPr/>
          <a:lstStyle/>
          <a:p>
            <a:r>
              <a:rPr lang="ru-RU" altLang="ru-RU" sz="1800" dirty="0">
                <a:latin typeface="Times New Roman" pitchFamily="18" charset="0"/>
              </a:rPr>
              <a:t>Операционная система является посредником между ЭВМ и её пользователем. Она делает работу с ЭВМ более простой, освобождая пользователя от обязанностей распределять ресурсы и управлять ими. Операционная система осуществляет анализ запросов пользователя и обеспечивает их выполнение. </a:t>
            </a:r>
          </a:p>
        </p:txBody>
      </p:sp>
    </p:spTree>
    <p:extLst>
      <p:ext uri="{BB962C8B-B14F-4D97-AF65-F5344CB8AC3E}">
        <p14:creationId xmlns:p14="http://schemas.microsoft.com/office/powerpoint/2010/main" val="21752929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3600" dirty="0">
                <a:solidFill>
                  <a:schemeClr val="tx2"/>
                </a:solidFill>
                <a:latin typeface="Times New Roman" pitchFamily="18" charset="0"/>
              </a:rPr>
              <a:t>40 - 50 годы - ОС отсутствует</a:t>
            </a:r>
            <a:r>
              <a:rPr lang="ru-RU" sz="3600" dirty="0">
                <a:solidFill>
                  <a:schemeClr val="tx2"/>
                </a:solidFill>
              </a:rPr>
              <a:t> </a:t>
            </a:r>
          </a:p>
        </p:txBody>
      </p:sp>
      <p:sp>
        <p:nvSpPr>
          <p:cNvPr id="3" name="Объект 2"/>
          <p:cNvSpPr>
            <a:spLocks noGrp="1"/>
          </p:cNvSpPr>
          <p:nvPr>
            <p:ph sz="quarter" idx="13"/>
          </p:nvPr>
        </p:nvSpPr>
        <p:spPr/>
        <p:txBody>
          <a:bodyPr/>
          <a:lstStyle/>
          <a:p>
            <a:pPr marL="0" indent="0">
              <a:buNone/>
            </a:pPr>
            <a:r>
              <a:rPr lang="ru-RU" sz="1800" dirty="0">
                <a:latin typeface="Times New Roman" pitchFamily="18" charset="0"/>
              </a:rPr>
              <a:t>Полный доступ к ресурсам ЭВМ на машинном языке, все программы разрабатываются в двоичном коде. Этот период характеризуется высокой стоимостью приобретения и эксплуатации компьютеров и низкой стоимостью труда программистов. Компьютеры использовались в монопольном интерактивном режиме. Основная цель – максимизировать использование аппаратного обеспечения. Основной режим работы компьютера – простой и ожидание каких-либо действий программиста. При этом наблюдается недостаточное использование дорогостоящего вычислительного оборудования.</a:t>
            </a:r>
          </a:p>
          <a:p>
            <a:endParaRPr lang="ru-RU" dirty="0"/>
          </a:p>
        </p:txBody>
      </p:sp>
    </p:spTree>
    <p:extLst>
      <p:ext uri="{BB962C8B-B14F-4D97-AF65-F5344CB8AC3E}">
        <p14:creationId xmlns:p14="http://schemas.microsoft.com/office/powerpoint/2010/main" val="32502474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3200" dirty="0">
                <a:solidFill>
                  <a:schemeClr val="tx2"/>
                </a:solidFill>
                <a:latin typeface="Times New Roman" pitchFamily="18" charset="0"/>
              </a:rPr>
              <a:t>60-е годы – развитие первых операционных систем</a:t>
            </a:r>
            <a:r>
              <a:rPr lang="ru-RU" sz="3200" dirty="0">
                <a:solidFill>
                  <a:schemeClr val="tx2"/>
                </a:solidFill>
              </a:rPr>
              <a:t> </a:t>
            </a:r>
            <a:endParaRPr lang="ru-RU" dirty="0">
              <a:solidFill>
                <a:schemeClr val="tx2"/>
              </a:solidFill>
            </a:endParaRPr>
          </a:p>
        </p:txBody>
      </p:sp>
      <p:sp>
        <p:nvSpPr>
          <p:cNvPr id="3" name="Объект 2"/>
          <p:cNvSpPr>
            <a:spLocks noGrp="1"/>
          </p:cNvSpPr>
          <p:nvPr>
            <p:ph sz="quarter" idx="13"/>
          </p:nvPr>
        </p:nvSpPr>
        <p:spPr/>
        <p:txBody>
          <a:bodyPr/>
          <a:lstStyle/>
          <a:p>
            <a:pPr algn="ctr">
              <a:lnSpc>
                <a:spcPct val="80000"/>
              </a:lnSpc>
              <a:buNone/>
              <a:defRPr/>
            </a:pPr>
            <a:r>
              <a:rPr lang="ru-RU" sz="1800" dirty="0">
                <a:latin typeface="Times New Roman" pitchFamily="18" charset="0"/>
              </a:rPr>
              <a:t>Важной тенденцией этого периода является создание семейств программно – совместимых машин и операционных систем для них. Примерами семейств программно – совместимых машин, построенных на интегральных микросхемах, являются серии машин </a:t>
            </a:r>
            <a:r>
              <a:rPr lang="en-US" sz="1800" dirty="0">
                <a:latin typeface="Times New Roman" pitchFamily="18" charset="0"/>
              </a:rPr>
              <a:t>IBM</a:t>
            </a:r>
            <a:r>
              <a:rPr lang="ru-RU" sz="1800" dirty="0">
                <a:latin typeface="Times New Roman" pitchFamily="18" charset="0"/>
              </a:rPr>
              <a:t>/360, </a:t>
            </a:r>
            <a:r>
              <a:rPr lang="en-US" sz="1800" dirty="0">
                <a:latin typeface="Times New Roman" pitchFamily="18" charset="0"/>
              </a:rPr>
              <a:t>IBM</a:t>
            </a:r>
            <a:r>
              <a:rPr lang="ru-RU" sz="1800" dirty="0">
                <a:latin typeface="Times New Roman" pitchFamily="18" charset="0"/>
              </a:rPr>
              <a:t>/370 и  </a:t>
            </a:r>
            <a:r>
              <a:rPr lang="en-US" sz="1800" dirty="0">
                <a:latin typeface="Times New Roman" pitchFamily="18" charset="0"/>
              </a:rPr>
              <a:t>PDP</a:t>
            </a:r>
            <a:r>
              <a:rPr lang="ru-RU" sz="1800" dirty="0">
                <a:latin typeface="Times New Roman" pitchFamily="18" charset="0"/>
              </a:rPr>
              <a:t>-11.</a:t>
            </a:r>
          </a:p>
          <a:p>
            <a:pPr algn="ctr">
              <a:lnSpc>
                <a:spcPct val="80000"/>
              </a:lnSpc>
              <a:buNone/>
              <a:defRPr/>
            </a:pPr>
            <a:r>
              <a:rPr lang="ru-RU" sz="1800" dirty="0">
                <a:latin typeface="Times New Roman" pitchFamily="18" charset="0"/>
              </a:rPr>
              <a:t>Программная совместимость требовала и совместимости операционных систем. Однако такая совместимость подразумевает возможность работы на больших и малых вычислительных системах, с большим и малым количеством разнообразной периферии, в коммерческой области и в области научных исследований. Операционные системы, построенные с намерением удовлетворить всем этим противоречивым требованиям, оказались чрезвычайно сложными. Они состояли из многих миллионов ассемблерных строк, написанных тысячами программистов, и содержали тысячи ошибок, вызывающих нескончаемый поток исправлений. Операционные системы этого поколения были очень дорогими.</a:t>
            </a:r>
            <a:r>
              <a:rPr lang="ru-RU" sz="1600" dirty="0">
                <a:latin typeface="Times New Roman" pitchFamily="18" charset="0"/>
              </a:rPr>
              <a:t> </a:t>
            </a:r>
          </a:p>
          <a:p>
            <a:endParaRPr lang="ru-RU" dirty="0"/>
          </a:p>
        </p:txBody>
      </p:sp>
    </p:spTree>
    <p:extLst>
      <p:ext uri="{BB962C8B-B14F-4D97-AF65-F5344CB8AC3E}">
        <p14:creationId xmlns:p14="http://schemas.microsoft.com/office/powerpoint/2010/main" val="3650994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6516216" cy="1143000"/>
          </a:xfrm>
        </p:spPr>
        <p:txBody>
          <a:bodyPr/>
          <a:lstStyle/>
          <a:p>
            <a:pPr algn="ctr"/>
            <a:r>
              <a:rPr lang="ru-RU" sz="4400" dirty="0">
                <a:solidFill>
                  <a:srgbClr val="FF0000"/>
                </a:solidFill>
                <a:latin typeface="Times New Roman" pitchFamily="18" charset="0"/>
              </a:rPr>
              <a:t>1970-годы – развитие ОС </a:t>
            </a:r>
            <a:endParaRPr lang="ru-RU" sz="4400" dirty="0">
              <a:solidFill>
                <a:srgbClr val="FF0000"/>
              </a:solidFill>
            </a:endParaRPr>
          </a:p>
        </p:txBody>
      </p:sp>
      <p:sp>
        <p:nvSpPr>
          <p:cNvPr id="3" name="Объект 2"/>
          <p:cNvSpPr>
            <a:spLocks noGrp="1"/>
          </p:cNvSpPr>
          <p:nvPr>
            <p:ph sz="quarter" idx="13"/>
          </p:nvPr>
        </p:nvSpPr>
        <p:spPr/>
        <p:txBody>
          <a:bodyPr/>
          <a:lstStyle/>
          <a:p>
            <a:pPr marL="0" indent="0">
              <a:buNone/>
            </a:pPr>
            <a:r>
              <a:rPr lang="ru-RU" sz="1800" dirty="0">
                <a:latin typeface="Times New Roman" pitchFamily="18" charset="0"/>
              </a:rPr>
              <a:t>Важной вехой в истории операционных систем явилось создание ОС </a:t>
            </a:r>
            <a:r>
              <a:rPr lang="en-US" sz="1800" dirty="0">
                <a:latin typeface="Times New Roman" pitchFamily="18" charset="0"/>
              </a:rPr>
              <a:t>UNIX</a:t>
            </a:r>
            <a:r>
              <a:rPr lang="ru-RU" sz="1800" dirty="0">
                <a:latin typeface="Times New Roman" pitchFamily="18" charset="0"/>
              </a:rPr>
              <a:t>. Особенностью этой системы  являлось то, что она была первой системной программой, которая была написана с использованием языка, отличного от машинного языка (ассемблера). С середины 70-х годов началось массовое использование ОС </a:t>
            </a:r>
            <a:r>
              <a:rPr lang="en-US" sz="1800" dirty="0">
                <a:latin typeface="Times New Roman" pitchFamily="18" charset="0"/>
              </a:rPr>
              <a:t>UNIX</a:t>
            </a:r>
            <a:r>
              <a:rPr lang="ru-RU" sz="1800" dirty="0">
                <a:latin typeface="Times New Roman" pitchFamily="18" charset="0"/>
              </a:rPr>
              <a:t>. К этому времени программный код для </a:t>
            </a:r>
            <a:r>
              <a:rPr lang="en-US" sz="1800" dirty="0">
                <a:latin typeface="Times New Roman" pitchFamily="18" charset="0"/>
              </a:rPr>
              <a:t>UNIX</a:t>
            </a:r>
            <a:r>
              <a:rPr lang="ru-RU" sz="1800" dirty="0">
                <a:latin typeface="Times New Roman" pitchFamily="18" charset="0"/>
              </a:rPr>
              <a:t> был на 90% написан на языке высокого уровня С. Широкое распространение эффективных С-компиляторов сделало </a:t>
            </a:r>
            <a:r>
              <a:rPr lang="en-US" sz="1800" dirty="0">
                <a:latin typeface="Times New Roman" pitchFamily="18" charset="0"/>
              </a:rPr>
              <a:t>UNIX</a:t>
            </a:r>
            <a:r>
              <a:rPr lang="ru-RU" sz="1800" dirty="0">
                <a:latin typeface="Times New Roman" pitchFamily="18" charset="0"/>
              </a:rPr>
              <a:t> уникальной для того времени ОС, обладающей возможностью сравнительно лёгкого переноса на различные типы компьютеров. Поскольку эта ОС поставлялась вместе с исходными кодами, то она стала первой открытой ОС, которую могли совершенствовать простые пользователи-энтузиасты.</a:t>
            </a:r>
          </a:p>
          <a:p>
            <a:endParaRPr lang="ru-RU" dirty="0"/>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9998" y="764704"/>
            <a:ext cx="2700337"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8702" y="5541856"/>
            <a:ext cx="1547812" cy="1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0507311"/>
      </p:ext>
    </p:extLst>
  </p:cSld>
  <p:clrMapOvr>
    <a:masterClrMapping/>
  </p:clrMapOvr>
  <p:timing>
    <p:tnLst>
      <p:par>
        <p:cTn id="1" dur="indefinite" restart="never" nodeType="tmRoot"/>
      </p:par>
    </p:tnLst>
  </p:timing>
</p:sld>
</file>

<file path=ppt/theme/theme1.xml><?xml version="1.0" encoding="utf-8"?>
<a:theme xmlns:a="http://schemas.openxmlformats.org/drawingml/2006/main" name="Горизонт">
  <a:themeElements>
    <a:clrScheme name="Горизонт">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Горизонт">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Горизонт">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25</TotalTime>
  <Words>1073</Words>
  <Application>Microsoft Office PowerPoint</Application>
  <PresentationFormat>Экран (4:3)</PresentationFormat>
  <Paragraphs>49</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Горизонт</vt:lpstr>
      <vt:lpstr>Презентация на тему: “История развития операционных систем”</vt:lpstr>
      <vt:lpstr>содержание</vt:lpstr>
      <vt:lpstr>Введение</vt:lpstr>
      <vt:lpstr>Определение  операционной системы</vt:lpstr>
      <vt:lpstr>Главные цели разработчиков операционной системы</vt:lpstr>
      <vt:lpstr>Назначение  операционных систем</vt:lpstr>
      <vt:lpstr>40 - 50 годы - ОС отсутствует </vt:lpstr>
      <vt:lpstr>60-е годы – развитие первых операционных систем </vt:lpstr>
      <vt:lpstr>1970-годы – развитие ОС </vt:lpstr>
      <vt:lpstr>1980-годы – развитие ОС MS DOS</vt:lpstr>
      <vt:lpstr>1987 год – появление OS/2</vt:lpstr>
      <vt:lpstr>1985 год – появление Microsoft Windows.</vt:lpstr>
      <vt:lpstr>Заключение</vt:lpstr>
    </vt:vector>
  </TitlesOfParts>
  <Company>Krokoz™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“История развития операционных систем”</dc:title>
  <dc:creator>Admin_X</dc:creator>
  <cp:lastModifiedBy>Admin_X</cp:lastModifiedBy>
  <cp:revision>3</cp:revision>
  <dcterms:created xsi:type="dcterms:W3CDTF">2013-11-29T09:09:07Z</dcterms:created>
  <dcterms:modified xsi:type="dcterms:W3CDTF">2013-11-29T09:34:28Z</dcterms:modified>
</cp:coreProperties>
</file>