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4" r:id="rId12"/>
    <p:sldId id="269" r:id="rId13"/>
    <p:sldId id="271" r:id="rId14"/>
    <p:sldId id="275" r:id="rId15"/>
    <p:sldId id="267" r:id="rId16"/>
    <p:sldId id="268" r:id="rId17"/>
    <p:sldId id="276" r:id="rId1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0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534A6-DAB4-4017-9844-A24144C1933F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6A933-17EF-4D10-9743-A8710C1E85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824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534A6-DAB4-4017-9844-A24144C1933F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6A933-17EF-4D10-9743-A8710C1E85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9131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534A6-DAB4-4017-9844-A24144C1933F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6A933-17EF-4D10-9743-A8710C1E85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99732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534A6-DAB4-4017-9844-A24144C1933F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6A933-17EF-4D10-9743-A8710C1E85A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1983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534A6-DAB4-4017-9844-A24144C1933F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6A933-17EF-4D10-9743-A8710C1E85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94481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534A6-DAB4-4017-9844-A24144C1933F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6A933-17EF-4D10-9743-A8710C1E85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9324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534A6-DAB4-4017-9844-A24144C1933F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6A933-17EF-4D10-9743-A8710C1E85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3645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534A6-DAB4-4017-9844-A24144C1933F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6A933-17EF-4D10-9743-A8710C1E85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86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534A6-DAB4-4017-9844-A24144C1933F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6A933-17EF-4D10-9743-A8710C1E85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2409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534A6-DAB4-4017-9844-A24144C1933F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6A933-17EF-4D10-9743-A8710C1E85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411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534A6-DAB4-4017-9844-A24144C1933F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6A933-17EF-4D10-9743-A8710C1E85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4223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534A6-DAB4-4017-9844-A24144C1933F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6A933-17EF-4D10-9743-A8710C1E85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4670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534A6-DAB4-4017-9844-A24144C1933F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6A933-17EF-4D10-9743-A8710C1E85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0363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534A6-DAB4-4017-9844-A24144C1933F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6A933-17EF-4D10-9743-A8710C1E85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596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534A6-DAB4-4017-9844-A24144C1933F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6A933-17EF-4D10-9743-A8710C1E85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3239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534A6-DAB4-4017-9844-A24144C1933F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6A933-17EF-4D10-9743-A8710C1E85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0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534A6-DAB4-4017-9844-A24144C1933F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6A933-17EF-4D10-9743-A8710C1E85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5277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534A6-DAB4-4017-9844-A24144C1933F}" type="datetimeFigureOut">
              <a:rPr lang="ru-RU" smtClean="0"/>
              <a:t>03.12.2014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6A933-17EF-4D10-9743-A8710C1E85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146834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7952" y="938784"/>
            <a:ext cx="11119104" cy="212007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>
                <a:effectLst/>
                <a:latin typeface="+mj-lt"/>
              </a:rPr>
              <a:t>Дискреционная </a:t>
            </a:r>
            <a:r>
              <a:rPr lang="ru-RU" dirty="0">
                <a:effectLst/>
                <a:latin typeface="+mj-lt"/>
              </a:rPr>
              <a:t>и </a:t>
            </a:r>
            <a:r>
              <a:rPr lang="ru-RU" dirty="0" err="1">
                <a:effectLst/>
                <a:latin typeface="+mj-lt"/>
              </a:rPr>
              <a:t>недискриционная</a:t>
            </a:r>
            <a:r>
              <a:rPr lang="ru-RU" dirty="0">
                <a:effectLst/>
                <a:latin typeface="+mj-lt"/>
              </a:rPr>
              <a:t> </a:t>
            </a:r>
            <a:r>
              <a:rPr lang="ru-RU" dirty="0" smtClean="0">
                <a:effectLst/>
                <a:latin typeface="+mj-lt"/>
              </a:rPr>
              <a:t>финансовая политика</a:t>
            </a:r>
            <a:endParaRPr lang="ru-RU" dirty="0">
              <a:effectLst/>
              <a:latin typeface="+mj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797616" y="4088040"/>
            <a:ext cx="3009900" cy="165576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algn="r"/>
            <a:r>
              <a:rPr lang="ru-RU" b="1" dirty="0" smtClean="0">
                <a:solidFill>
                  <a:schemeClr val="bg1"/>
                </a:solidFill>
                <a:effectLst/>
              </a:rPr>
              <a:t>Фамилия Имя </a:t>
            </a:r>
            <a:endParaRPr lang="ru-RU" b="1" dirty="0">
              <a:solidFill>
                <a:schemeClr val="bg1"/>
              </a:solidFill>
              <a:effectLst/>
            </a:endParaRPr>
          </a:p>
          <a:p>
            <a:pPr algn="r"/>
            <a:r>
              <a:rPr lang="ru-RU" b="1" dirty="0" smtClean="0">
                <a:solidFill>
                  <a:schemeClr val="bg1"/>
                </a:solidFill>
                <a:effectLst/>
              </a:rPr>
              <a:t>Группа или Класс</a:t>
            </a:r>
          </a:p>
          <a:p>
            <a:pPr algn="r"/>
            <a:r>
              <a:rPr lang="ru-RU" b="1" dirty="0" smtClean="0">
                <a:solidFill>
                  <a:schemeClr val="bg1"/>
                </a:solidFill>
                <a:effectLst/>
              </a:rPr>
              <a:t>Школа или </a:t>
            </a:r>
            <a:r>
              <a:rPr lang="ru-RU" b="1" dirty="0" err="1" smtClean="0">
                <a:solidFill>
                  <a:schemeClr val="bg1"/>
                </a:solidFill>
                <a:effectLst/>
              </a:rPr>
              <a:t>Универ</a:t>
            </a:r>
            <a:endParaRPr lang="ru-RU" b="1" dirty="0" smtClean="0">
              <a:solidFill>
                <a:schemeClr val="bg1"/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21997" y="5726884"/>
            <a:ext cx="3679421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www.tdk-valihanova.at.ua</a:t>
            </a:r>
            <a:endParaRPr lang="ru-R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733058" y="6113134"/>
            <a:ext cx="125730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2014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24777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2096064"/>
            <a:ext cx="10353762" cy="276854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Недискреционная</a:t>
            </a:r>
            <a:r>
              <a:rPr lang="ru-RU" sz="2400" b="1" i="1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 фискальная политика </a:t>
            </a:r>
            <a:r>
              <a:rPr lang="ru-RU" sz="2400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- автоматическое увеличение налоговых поступлений, сокращение госрасходов в условиях подъема и, наоборот, автоматическое сокращение налоговых поступлений, увеличение госрасходов во время спада без изменений действующего законодательства - только за счет существования системы встроенных в экономическую систему стабилизаторов. </a:t>
            </a:r>
            <a:endParaRPr lang="ru-RU" sz="2400" dirty="0" smtClean="0">
              <a:solidFill>
                <a:schemeClr val="bg1"/>
              </a:solidFill>
              <a:effectLst/>
              <a:latin typeface="Georgia" panose="02040502050405020303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-5324" y="207265"/>
            <a:ext cx="12192000" cy="9871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i="0" kern="1200" cap="all">
                <a:solidFill>
                  <a:schemeClr val="dk1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err="1" smtClean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НЕДискреционная</a:t>
            </a:r>
            <a:r>
              <a:rPr lang="ru-RU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 финансовая политика</a:t>
            </a:r>
            <a:endParaRPr lang="ru-RU" dirty="0">
              <a:solidFill>
                <a:schemeClr val="bg1"/>
              </a:solidFill>
              <a:effectLst/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42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1730304"/>
            <a:ext cx="10353762" cy="476193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 err="1" smtClean="0">
                <a:effectLst/>
                <a:latin typeface="Georgia" panose="02040502050405020303" pitchFamily="18" charset="0"/>
              </a:rPr>
              <a:t>Недискреционная</a:t>
            </a:r>
            <a:r>
              <a:rPr lang="ru-RU" sz="2400" b="1" dirty="0" smtClean="0">
                <a:effectLst/>
                <a:latin typeface="Georgia" panose="02040502050405020303" pitchFamily="18" charset="0"/>
              </a:rPr>
              <a:t> </a:t>
            </a:r>
            <a:r>
              <a:rPr lang="ru-RU" sz="2400" b="1" dirty="0">
                <a:effectLst/>
                <a:latin typeface="Georgia" panose="02040502050405020303" pitchFamily="18" charset="0"/>
              </a:rPr>
              <a:t>политика</a:t>
            </a:r>
            <a:r>
              <a:rPr lang="ru-RU" sz="2400" dirty="0">
                <a:effectLst/>
                <a:latin typeface="Georgia" panose="02040502050405020303" pitchFamily="18" charset="0"/>
              </a:rPr>
              <a:t> заключается в использовании определенных финансовых инструментов - </a:t>
            </a:r>
            <a:r>
              <a:rPr lang="ru-RU" sz="2400" dirty="0" smtClean="0">
                <a:effectLst/>
                <a:latin typeface="Georgia" panose="02040502050405020303" pitchFamily="18" charset="0"/>
              </a:rPr>
              <a:t>"</a:t>
            </a:r>
            <a:r>
              <a:rPr lang="ru-RU" sz="2400" dirty="0">
                <a:effectLst/>
                <a:latin typeface="Georgia" panose="02040502050405020303" pitchFamily="18" charset="0"/>
              </a:rPr>
              <a:t>встроенных </a:t>
            </a:r>
            <a:r>
              <a:rPr lang="ru-RU" sz="2400" dirty="0" smtClean="0">
                <a:effectLst/>
                <a:latin typeface="Georgia" panose="02040502050405020303" pitchFamily="18" charset="0"/>
              </a:rPr>
              <a:t>стабилизаторов", </a:t>
            </a:r>
            <a:r>
              <a:rPr lang="ru-RU" sz="2400" dirty="0">
                <a:effectLst/>
                <a:latin typeface="Georgia" panose="02040502050405020303" pitchFamily="18" charset="0"/>
              </a:rPr>
              <a:t>которые автоматически регулируют ситуацию в </a:t>
            </a:r>
            <a:r>
              <a:rPr lang="ru-RU" sz="2400" dirty="0" smtClean="0">
                <a:effectLst/>
                <a:latin typeface="Georgia" panose="02040502050405020303" pitchFamily="18" charset="0"/>
              </a:rPr>
              <a:t>экономике</a:t>
            </a:r>
          </a:p>
          <a:p>
            <a:pPr marL="0" indent="0">
              <a:buNone/>
            </a:pPr>
            <a:endParaRPr lang="ru-RU" sz="2400" dirty="0"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effectLst/>
                <a:latin typeface="Georgia" panose="02040502050405020303" pitchFamily="18" charset="0"/>
              </a:rPr>
              <a:t>Встроенные </a:t>
            </a:r>
            <a:r>
              <a:rPr lang="ru-RU" sz="2400" b="1" dirty="0">
                <a:effectLst/>
                <a:latin typeface="Georgia" panose="02040502050405020303" pitchFamily="18" charset="0"/>
              </a:rPr>
              <a:t>стабилизаторы </a:t>
            </a:r>
            <a:r>
              <a:rPr lang="ru-RU" sz="2400" dirty="0">
                <a:effectLst/>
                <a:latin typeface="Georgia" panose="02040502050405020303" pitchFamily="18" charset="0"/>
              </a:rPr>
              <a:t>- механизмы бюджетно-налоговой политики, работающие в режиме саморегулирования и самостоятельно (без вмешательства правительства) реагирующие на изменения экономической конъюнктуры.</a:t>
            </a:r>
          </a:p>
          <a:p>
            <a:endParaRPr lang="ru-RU" sz="2400" dirty="0">
              <a:effectLst/>
              <a:latin typeface="Georgia" panose="02040502050405020303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-5324" y="207265"/>
            <a:ext cx="12192000" cy="9871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i="0" kern="1200" cap="all">
                <a:solidFill>
                  <a:schemeClr val="dk1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err="1" smtClean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НЕДискреционная</a:t>
            </a:r>
            <a:r>
              <a:rPr lang="ru-RU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 финансовая политика</a:t>
            </a:r>
            <a:endParaRPr lang="ru-RU" dirty="0">
              <a:solidFill>
                <a:schemeClr val="bg1"/>
              </a:solidFill>
              <a:effectLst/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657" y="1852224"/>
            <a:ext cx="11558621" cy="1866336"/>
          </a:xfrm>
          <a:gradFill>
            <a:gsLst>
              <a:gs pos="0">
                <a:schemeClr val="accent1">
                  <a:tint val="48000"/>
                  <a:satMod val="105000"/>
                  <a:lumMod val="110000"/>
                </a:schemeClr>
              </a:gs>
              <a:gs pos="100000">
                <a:schemeClr val="accent1">
                  <a:tint val="78000"/>
                  <a:satMod val="109000"/>
                  <a:lumMod val="100000"/>
                </a:schemeClr>
              </a:gs>
            </a:gsLst>
            <a:lin ang="5400000" scaled="0"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 err="1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Недискреционная</a:t>
            </a:r>
            <a:r>
              <a:rPr lang="ru-RU" sz="2400" b="1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ru-RU" sz="2400" b="1" dirty="0" err="1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фискльная</a:t>
            </a:r>
            <a:r>
              <a:rPr lang="ru-RU" sz="2400" b="1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 политика</a:t>
            </a:r>
            <a:r>
              <a:rPr lang="ru-RU" sz="2400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, основанная на неоклассицизме предполагает заблаговременное включение в экономическую систему стабилизаторов, «автопилотов», поддерживающий экономику в устойчивом состоянии при любом изменении внешних условий</a:t>
            </a:r>
            <a:r>
              <a:rPr lang="ru-RU" sz="2400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.</a:t>
            </a:r>
            <a:endParaRPr lang="ru-RU" sz="2400" dirty="0">
              <a:solidFill>
                <a:schemeClr val="bg1"/>
              </a:solidFill>
              <a:effectLst/>
              <a:latin typeface="Georgia" panose="02040502050405020303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-5324" y="207265"/>
            <a:ext cx="12192000" cy="9871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i="0" kern="1200" cap="all">
                <a:solidFill>
                  <a:schemeClr val="dk1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err="1" smtClean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НЕДискреционная</a:t>
            </a:r>
            <a:r>
              <a:rPr lang="ru-RU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 финансовая политика</a:t>
            </a:r>
            <a:endParaRPr lang="ru-RU" dirty="0">
              <a:solidFill>
                <a:schemeClr val="bg1"/>
              </a:solidFill>
              <a:effectLst/>
              <a:latin typeface="Georgia" panose="02040502050405020303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6658" y="4616672"/>
            <a:ext cx="11558620" cy="16312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500" dirty="0">
                <a:solidFill>
                  <a:schemeClr val="bg1"/>
                </a:solidFill>
                <a:latin typeface="Georgia" panose="02040502050405020303" pitchFamily="18" charset="0"/>
              </a:rPr>
              <a:t>В период циклического подъема налоговые поступления увеличиваются. Повышение налогов тормозит экономический рост. В период спада налоговые поступления снижаются и налоги можно снизить, чтобы оживить экономику.</a:t>
            </a:r>
          </a:p>
        </p:txBody>
      </p:sp>
    </p:spTree>
    <p:extLst>
      <p:ext uri="{BB962C8B-B14F-4D97-AF65-F5344CB8AC3E}">
        <p14:creationId xmlns:p14="http://schemas.microsoft.com/office/powerpoint/2010/main" val="428968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6259" y="1474272"/>
            <a:ext cx="10353762" cy="401212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>
                <a:effectLst/>
                <a:latin typeface="Georgia" panose="02040502050405020303" pitchFamily="18" charset="0"/>
              </a:rPr>
              <a:t>Встроенные </a:t>
            </a:r>
            <a:r>
              <a:rPr lang="ru-RU" sz="2400" dirty="0">
                <a:effectLst/>
                <a:latin typeface="Georgia" panose="02040502050405020303" pitchFamily="18" charset="0"/>
              </a:rPr>
              <a:t>стабилизаторы уменьшают амплитуду колебаний делового цикла. Однако, степень сглаживания конъюнктурных колебаний зависит от угла наклона линий </a:t>
            </a:r>
            <a:r>
              <a:rPr lang="ru-RU" sz="2400" i="1" dirty="0">
                <a:effectLst/>
                <a:latin typeface="Georgia" panose="02040502050405020303" pitchFamily="18" charset="0"/>
              </a:rPr>
              <a:t>G</a:t>
            </a:r>
            <a:r>
              <a:rPr lang="ru-RU" sz="2400" dirty="0">
                <a:effectLst/>
                <a:latin typeface="Georgia" panose="02040502050405020303" pitchFamily="18" charset="0"/>
              </a:rPr>
              <a:t> и </a:t>
            </a:r>
            <a:r>
              <a:rPr lang="ru-RU" sz="2400" i="1" dirty="0">
                <a:effectLst/>
                <a:latin typeface="Georgia" panose="02040502050405020303" pitchFamily="18" charset="0"/>
              </a:rPr>
              <a:t>Т</a:t>
            </a:r>
            <a:r>
              <a:rPr lang="ru-RU" sz="2400" dirty="0">
                <a:effectLst/>
                <a:latin typeface="Georgia" panose="02040502050405020303" pitchFamily="18" charset="0"/>
              </a:rPr>
              <a:t>. Более крутой наклон этих линий соответствует более значительному действию встроенных стабилизаторов и наоборот, если эти линии пересекаются под небольшим углом, стабилизационный эффект будет незначительным. </a:t>
            </a:r>
            <a:endParaRPr lang="ru-RU" sz="2400" dirty="0" smtClean="0"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effectLst/>
                <a:latin typeface="Georgia" panose="02040502050405020303" pitchFamily="18" charset="0"/>
              </a:rPr>
              <a:t>В </a:t>
            </a:r>
            <a:r>
              <a:rPr lang="ru-RU" sz="2400" dirty="0">
                <a:effectLst/>
                <a:latin typeface="Georgia" panose="02040502050405020303" pitchFamily="18" charset="0"/>
              </a:rPr>
              <a:t>свою очередь соотношение этих линий зависит от действующего законодательства и экономической политики правительства.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158497"/>
            <a:ext cx="12191999" cy="9753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i="0" kern="1200" cap="all">
                <a:solidFill>
                  <a:schemeClr val="dk1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встроенные стабилизаторы</a:t>
            </a:r>
            <a:endParaRPr lang="ru-RU" dirty="0">
              <a:solidFill>
                <a:schemeClr val="bg1"/>
              </a:solidFill>
              <a:effectLst/>
              <a:latin typeface="Georgia" panose="02040502050405020303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16259" y="5702731"/>
            <a:ext cx="10353762" cy="86177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500" dirty="0">
                <a:solidFill>
                  <a:schemeClr val="bg1"/>
                </a:solidFill>
                <a:latin typeface="Georgia" panose="02040502050405020303" pitchFamily="18" charset="0"/>
              </a:rPr>
              <a:t>Важнейший встроенный стабилизатор экономики - </a:t>
            </a:r>
            <a:r>
              <a:rPr lang="ru-RU" sz="2500" u="sng" dirty="0">
                <a:solidFill>
                  <a:schemeClr val="bg1"/>
                </a:solidFill>
                <a:latin typeface="Georgia" panose="02040502050405020303" pitchFamily="18" charset="0"/>
              </a:rPr>
              <a:t>налоговая система.</a:t>
            </a:r>
          </a:p>
        </p:txBody>
      </p:sp>
    </p:spTree>
    <p:extLst>
      <p:ext uri="{BB962C8B-B14F-4D97-AF65-F5344CB8AC3E}">
        <p14:creationId xmlns:p14="http://schemas.microsoft.com/office/powerpoint/2010/main" val="11351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5324" y="170689"/>
            <a:ext cx="12191999" cy="950976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Основные автоматические стабилизаторы</a:t>
            </a:r>
            <a:endParaRPr lang="ru-RU" dirty="0">
              <a:solidFill>
                <a:schemeClr val="bg1"/>
              </a:solidFill>
              <a:effectLst/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89283" y="2096064"/>
            <a:ext cx="9717630" cy="293923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sz="2500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1</a:t>
            </a:r>
            <a:r>
              <a:rPr lang="ru-RU" sz="2500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. Прогрессивная шкала </a:t>
            </a:r>
            <a:r>
              <a:rPr lang="ru-RU" sz="2500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налогообложения</a:t>
            </a:r>
          </a:p>
          <a:p>
            <a:pPr marL="0" indent="0">
              <a:buNone/>
            </a:pPr>
            <a:r>
              <a:rPr lang="ru-RU" sz="2500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2</a:t>
            </a:r>
            <a:r>
              <a:rPr lang="ru-RU" sz="2500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. Система пособий по безработице и материальная помощь бедным слоям населения. </a:t>
            </a:r>
            <a:endParaRPr lang="ru-RU" sz="2500" dirty="0" smtClean="0">
              <a:solidFill>
                <a:schemeClr val="bg1"/>
              </a:solidFill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ru-RU" sz="2500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3</a:t>
            </a:r>
            <a:r>
              <a:rPr lang="ru-RU" sz="2500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. Функция потребления, основанная на концепции перманентного дохода. </a:t>
            </a:r>
          </a:p>
        </p:txBody>
      </p:sp>
    </p:spTree>
    <p:extLst>
      <p:ext uri="{BB962C8B-B14F-4D97-AF65-F5344CB8AC3E}">
        <p14:creationId xmlns:p14="http://schemas.microsoft.com/office/powerpoint/2010/main" val="216607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58497"/>
            <a:ext cx="12191999" cy="975360"/>
          </a:xfr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Автоматические стабилизаторы</a:t>
            </a:r>
            <a:endParaRPr lang="ru-RU" dirty="0">
              <a:solidFill>
                <a:schemeClr val="bg1"/>
              </a:solidFill>
              <a:effectLst/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5071" y="1289745"/>
            <a:ext cx="11801855" cy="531667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>
                <a:effectLst/>
              </a:rPr>
              <a:t>Действие системы </a:t>
            </a:r>
            <a:r>
              <a:rPr lang="ru-RU" sz="2400" dirty="0" smtClean="0">
                <a:effectLst/>
              </a:rPr>
              <a:t>связано </a:t>
            </a:r>
            <a:r>
              <a:rPr lang="ru-RU" sz="2400" dirty="0">
                <a:effectLst/>
              </a:rPr>
              <a:t>с изменениями реального объема национального производства, уровня цен и процентных ставок:</a:t>
            </a:r>
          </a:p>
          <a:p>
            <a:r>
              <a:rPr lang="ru-RU" sz="2400" dirty="0">
                <a:effectLst/>
              </a:rPr>
              <a:t>Изменение реального объема производства воздействует как на доходную, </a:t>
            </a:r>
            <a:r>
              <a:rPr lang="ru-RU" sz="2400" dirty="0" smtClean="0">
                <a:effectLst/>
              </a:rPr>
              <a:t>так </a:t>
            </a:r>
            <a:r>
              <a:rPr lang="ru-RU" sz="2400" dirty="0">
                <a:effectLst/>
              </a:rPr>
              <a:t>и на расходную части бюджета. </a:t>
            </a:r>
            <a:endParaRPr lang="ru-RU" sz="2400" dirty="0" smtClean="0">
              <a:effectLst/>
            </a:endParaRPr>
          </a:p>
          <a:p>
            <a:r>
              <a:rPr lang="ru-RU" sz="2400" dirty="0">
                <a:effectLst/>
              </a:rPr>
              <a:t>Повышение уровня цен при отсутствии индексации налоговых порогов (еще одного встроенного стабилизатора экономики) приводит к росту налоговых поступлений в бюджет, что сдерживает дальнейший рост и предотвращает возможную инфляцию</a:t>
            </a:r>
            <a:r>
              <a:rPr lang="ru-RU" sz="2400" dirty="0" smtClean="0">
                <a:effectLst/>
              </a:rPr>
              <a:t>.</a:t>
            </a:r>
          </a:p>
          <a:p>
            <a:r>
              <a:rPr lang="ru-RU" sz="2400" dirty="0">
                <a:effectLst/>
              </a:rPr>
              <a:t>Рост номинальных процентных ставок в условиях спада увеличивает расходы правительства на обслуживание государственного долга. </a:t>
            </a:r>
          </a:p>
        </p:txBody>
      </p:sp>
    </p:spTree>
    <p:extLst>
      <p:ext uri="{BB962C8B-B14F-4D97-AF65-F5344CB8AC3E}">
        <p14:creationId xmlns:p14="http://schemas.microsoft.com/office/powerpoint/2010/main" val="343732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7618" y="1827840"/>
            <a:ext cx="11461085" cy="39633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В</a:t>
            </a:r>
            <a:r>
              <a:rPr lang="ru-RU" sz="2400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ысокая </a:t>
            </a:r>
            <a:r>
              <a:rPr lang="ru-RU" sz="2400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степень встроенной гибкости финансовой системы является весьма желательной для экономики. Встроенные стабилизаторы не делают столь желательным прогнозирование экономической конъюнктуры</a:t>
            </a:r>
            <a:r>
              <a:rPr lang="ru-RU" sz="2400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.</a:t>
            </a:r>
          </a:p>
          <a:p>
            <a:pPr marL="0" indent="0">
              <a:buNone/>
            </a:pPr>
            <a:endParaRPr lang="ru-RU" sz="2400" dirty="0" smtClean="0">
              <a:solidFill>
                <a:schemeClr val="bg1"/>
              </a:solidFill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Автоматические </a:t>
            </a:r>
            <a:r>
              <a:rPr lang="ru-RU" sz="2400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стабилизаторы открывают правительству возможность не слишком торопиться с принятием </a:t>
            </a:r>
            <a:r>
              <a:rPr lang="ru-RU" sz="2400" dirty="0" err="1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антициклических</a:t>
            </a:r>
            <a:r>
              <a:rPr lang="ru-RU" sz="2400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 мер. Получается, что ничего не предпринимать в сфере правительственных расходов или доходов - это значит тоже проводить бюджетно-налоговую политику. 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158497"/>
            <a:ext cx="12191999" cy="9753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i="0" kern="1200" cap="all">
                <a:solidFill>
                  <a:schemeClr val="dk1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Автоматические стабилизаторы</a:t>
            </a:r>
            <a:endParaRPr lang="ru-RU" dirty="0">
              <a:solidFill>
                <a:schemeClr val="bg1"/>
              </a:solidFill>
              <a:effectLst/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652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en-US" dirty="0" smtClean="0"/>
              <a:t>---</a:t>
            </a:r>
            <a:r>
              <a:rPr lang="ru-RU" dirty="0" smtClean="0"/>
              <a:t>ПРОЧИТАЙ---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ru-RU" dirty="0"/>
          </a:p>
          <a:p>
            <a:r>
              <a:rPr lang="ru-RU" dirty="0"/>
              <a:t>------------ПРОЧИТАТЬ--------------</a:t>
            </a:r>
          </a:p>
          <a:p>
            <a:r>
              <a:rPr lang="ru-RU" dirty="0"/>
              <a:t>Здравствуйте дорогие пользователи и гости этого сайта. На этом сайте вы найдете: сочинения, презентации, </a:t>
            </a:r>
            <a:r>
              <a:rPr lang="ru-RU" dirty="0" err="1"/>
              <a:t>тестники</a:t>
            </a:r>
            <a:r>
              <a:rPr lang="ru-RU" dirty="0"/>
              <a:t> вопрос ответ, различные </a:t>
            </a:r>
            <a:r>
              <a:rPr lang="ru-RU" dirty="0" smtClean="0"/>
              <a:t>видео-уроки</a:t>
            </a:r>
            <a:r>
              <a:rPr lang="ru-RU" dirty="0"/>
              <a:t>. </a:t>
            </a:r>
            <a:r>
              <a:rPr lang="ru-RU" dirty="0" smtClean="0"/>
              <a:t>Также </a:t>
            </a:r>
            <a:r>
              <a:rPr lang="ru-RU" dirty="0"/>
              <a:t>у вас есть возможность и выкладывать свои сочинения и презентации. С Уважением администрация сайта.</a:t>
            </a:r>
          </a:p>
          <a:p>
            <a:r>
              <a:rPr lang="ru-RU" dirty="0"/>
              <a:t>______________________________________________</a:t>
            </a:r>
          </a:p>
          <a:p>
            <a:r>
              <a:rPr lang="ru-RU" dirty="0"/>
              <a:t>Все для школьника: www.tdk-valihanova.at.ua</a:t>
            </a:r>
          </a:p>
          <a:p>
            <a:r>
              <a:rPr lang="ru-RU" dirty="0"/>
              <a:t>Новое на сайте: </a:t>
            </a:r>
            <a:r>
              <a:rPr lang="ru-RU" dirty="0" smtClean="0"/>
              <a:t>www.tdk-valihanova.at.ua/load</a:t>
            </a:r>
            <a:endParaRPr lang="ru-RU" dirty="0"/>
          </a:p>
          <a:p>
            <a:r>
              <a:rPr lang="ru-RU" dirty="0"/>
              <a:t>Наш форум: </a:t>
            </a:r>
            <a:r>
              <a:rPr lang="ru-RU" dirty="0" smtClean="0"/>
              <a:t>www.tdk-valihanova.at.ua/forum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6852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5324" y="207265"/>
            <a:ext cx="12192000" cy="987136"/>
          </a:xfr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b="1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Дискреционная </a:t>
            </a:r>
            <a:r>
              <a:rPr lang="ru-RU" b="1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финансовая политика</a:t>
            </a:r>
            <a:endParaRPr lang="ru-RU" dirty="0">
              <a:solidFill>
                <a:schemeClr val="bg1"/>
              </a:solidFill>
              <a:effectLst/>
              <a:latin typeface="Georgia" panose="0204050205040502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2096064"/>
            <a:ext cx="10353762" cy="2439360"/>
          </a:xfrm>
          <a:gradFill>
            <a:gsLst>
              <a:gs pos="0">
                <a:schemeClr val="accent1">
                  <a:tint val="48000"/>
                  <a:satMod val="105000"/>
                  <a:lumMod val="110000"/>
                </a:schemeClr>
              </a:gs>
              <a:gs pos="100000">
                <a:schemeClr val="accent1">
                  <a:tint val="78000"/>
                  <a:satMod val="109000"/>
                  <a:lumMod val="100000"/>
                </a:schemeClr>
              </a:gs>
            </a:gsLst>
            <a:lin ang="5400000" scaled="0"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dirty="0">
                <a:effectLst/>
                <a:latin typeface="Georgia" panose="02040502050405020303" pitchFamily="18" charset="0"/>
              </a:rPr>
              <a:t>Дискреционная политика</a:t>
            </a:r>
            <a:r>
              <a:rPr lang="ru-RU" sz="2400" dirty="0">
                <a:effectLst/>
                <a:latin typeface="Georgia" panose="02040502050405020303" pitchFamily="18" charset="0"/>
              </a:rPr>
              <a:t> предусматривает осуществление государством определенных мер, направленных на реализацию финансовой стратегии и тактики </a:t>
            </a:r>
            <a:r>
              <a:rPr lang="ru-RU" sz="2400" dirty="0" smtClean="0">
                <a:effectLst/>
                <a:latin typeface="Georgia" panose="02040502050405020303" pitchFamily="18" charset="0"/>
              </a:rPr>
              <a:t>конкретные </a:t>
            </a:r>
            <a:r>
              <a:rPr lang="ru-RU" sz="2400" dirty="0">
                <a:effectLst/>
                <a:latin typeface="Georgia" panose="02040502050405020303" pitchFamily="18" charset="0"/>
              </a:rPr>
              <a:t>меры, стимулирующие или сдерживающие, применяются соответственно ситуации, </a:t>
            </a:r>
            <a:r>
              <a:rPr lang="ru-RU" sz="2400" dirty="0" err="1" smtClean="0">
                <a:effectLst/>
                <a:latin typeface="Georgia" panose="02040502050405020303" pitchFamily="18" charset="0"/>
              </a:rPr>
              <a:t>состоящиейся</a:t>
            </a:r>
            <a:r>
              <a:rPr lang="ru-RU" sz="2400" dirty="0" smtClean="0">
                <a:effectLst/>
                <a:latin typeface="Georgia" panose="02040502050405020303" pitchFamily="18" charset="0"/>
              </a:rPr>
              <a:t> </a:t>
            </a:r>
            <a:r>
              <a:rPr lang="ru-RU" sz="2400" dirty="0">
                <a:effectLst/>
                <a:latin typeface="Georgia" panose="02040502050405020303" pitchFamily="18" charset="0"/>
              </a:rPr>
              <a:t>на время в экономике и </a:t>
            </a:r>
            <a:r>
              <a:rPr lang="ru-RU" sz="2400" dirty="0" smtClean="0">
                <a:effectLst/>
                <a:latin typeface="Georgia" panose="02040502050405020303" pitchFamily="18" charset="0"/>
              </a:rPr>
              <a:t>финансах.</a:t>
            </a:r>
            <a:endParaRPr lang="ru-RU" sz="2400" dirty="0">
              <a:effectLst/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24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2096064"/>
            <a:ext cx="10353762" cy="28295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>
                <a:effectLst/>
                <a:latin typeface="Georgia" panose="02040502050405020303" pitchFamily="18" charset="0"/>
              </a:rPr>
              <a:t>Дискреционная политика</a:t>
            </a:r>
            <a:r>
              <a:rPr lang="ru-RU" sz="2400" dirty="0">
                <a:effectLst/>
                <a:latin typeface="Georgia" panose="02040502050405020303" pitchFamily="18" charset="0"/>
              </a:rPr>
              <a:t> проявляется в том, что государство меняет налоги и государственные расходы в зависимости от экономической конъюнктуры и целей. В период спада государство проводит </a:t>
            </a:r>
            <a:r>
              <a:rPr lang="ru-RU" sz="2400" b="1" dirty="0">
                <a:effectLst/>
                <a:latin typeface="Georgia" panose="02040502050405020303" pitchFamily="18" charset="0"/>
              </a:rPr>
              <a:t>экспансионистскую </a:t>
            </a:r>
            <a:r>
              <a:rPr lang="ru-RU" sz="2400" dirty="0">
                <a:effectLst/>
                <a:latin typeface="Georgia" panose="02040502050405020303" pitchFamily="18" charset="0"/>
              </a:rPr>
              <a:t>дискреционную политику. Она проявляется в снижении налогов, увеличении государственных расходов, или в одновременном сочетании первых двух.</a:t>
            </a:r>
          </a:p>
          <a:p>
            <a:pPr algn="ctr"/>
            <a:endParaRPr lang="ru-RU" sz="2400" dirty="0">
              <a:effectLst/>
              <a:latin typeface="Georgia" panose="02040502050405020303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-5324" y="207265"/>
            <a:ext cx="12192000" cy="9871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i="0" kern="1200" cap="all">
                <a:solidFill>
                  <a:schemeClr val="dk1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Дискреционная финансовая политика</a:t>
            </a:r>
            <a:endParaRPr lang="ru-RU" dirty="0">
              <a:solidFill>
                <a:schemeClr val="bg1"/>
              </a:solidFill>
              <a:effectLst/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08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6709" y="1803456"/>
            <a:ext cx="11387933" cy="376828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i="1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Дискреционную политику </a:t>
            </a:r>
            <a:r>
              <a:rPr lang="ru-RU" sz="2400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называют </a:t>
            </a:r>
            <a:r>
              <a:rPr lang="ru-RU" sz="2400" u="sng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активной фискальной </a:t>
            </a:r>
            <a:r>
              <a:rPr lang="ru-RU" sz="2400" u="sng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политикой</a:t>
            </a:r>
            <a:r>
              <a:rPr lang="ru-RU" sz="2400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.</a:t>
            </a:r>
            <a:r>
              <a:rPr lang="ru-RU" sz="2400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 </a:t>
            </a:r>
          </a:p>
          <a:p>
            <a:pPr marL="0" indent="0">
              <a:buNone/>
            </a:pPr>
            <a:endParaRPr lang="ru-RU" sz="2400" dirty="0">
              <a:solidFill>
                <a:schemeClr val="bg1"/>
              </a:solidFill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Она </a:t>
            </a:r>
            <a:r>
              <a:rPr lang="ru-RU" sz="2400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может осуществляться с </a:t>
            </a:r>
            <a:r>
              <a:rPr lang="ru-RU" sz="2400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помощью: 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Прямых</a:t>
            </a:r>
            <a:r>
              <a:rPr lang="ru-RU" sz="2400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:  государственных закупок товаров и услуг, трансфертных </a:t>
            </a:r>
            <a:r>
              <a:rPr lang="ru-RU" sz="2400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платежей;</a:t>
            </a:r>
          </a:p>
          <a:p>
            <a:pPr marL="457200" indent="-457200">
              <a:buAutoNum type="arabicPeriod"/>
            </a:pPr>
            <a:r>
              <a:rPr lang="ru-RU" sz="2400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К</a:t>
            </a:r>
            <a:r>
              <a:rPr lang="ru-RU" sz="2400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освенных</a:t>
            </a:r>
            <a:r>
              <a:rPr lang="ru-RU" sz="2400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: изменения в </a:t>
            </a:r>
            <a:r>
              <a:rPr lang="ru-RU" sz="2400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налогообложении, </a:t>
            </a:r>
            <a:r>
              <a:rPr lang="ru-RU" sz="2400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политику ускоренной </a:t>
            </a:r>
            <a:r>
              <a:rPr lang="ru-RU" sz="2400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амортизации </a:t>
            </a:r>
            <a:r>
              <a:rPr lang="ru-RU" sz="2400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инструментов. 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-5324" y="207265"/>
            <a:ext cx="12192000" cy="9871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i="0" kern="1200" cap="all">
                <a:solidFill>
                  <a:schemeClr val="dk1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Дискреционная финансовая политика</a:t>
            </a:r>
            <a:endParaRPr lang="ru-RU" dirty="0">
              <a:solidFill>
                <a:schemeClr val="bg1"/>
              </a:solidFill>
              <a:effectLst/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3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3440" y="1694272"/>
            <a:ext cx="9717023" cy="335321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sz="2500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Средства </a:t>
            </a:r>
            <a:r>
              <a:rPr lang="ru-RU" sz="2500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осуществления дискреционной фискальной </a:t>
            </a:r>
            <a:r>
              <a:rPr lang="ru-RU" sz="2500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политики:</a:t>
            </a:r>
          </a:p>
          <a:p>
            <a:pPr marL="0" indent="0">
              <a:buNone/>
            </a:pPr>
            <a:r>
              <a:rPr lang="ru-RU" sz="2500" b="1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1. </a:t>
            </a:r>
            <a:r>
              <a:rPr lang="ru-RU" sz="2500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общественные </a:t>
            </a:r>
            <a:r>
              <a:rPr lang="ru-RU" sz="2500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работы, </a:t>
            </a:r>
            <a:endParaRPr lang="ru-RU" sz="2500" dirty="0" smtClean="0">
              <a:solidFill>
                <a:schemeClr val="bg1"/>
              </a:solidFill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ru-RU" sz="2500" b="1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2. </a:t>
            </a:r>
            <a:r>
              <a:rPr lang="ru-RU" sz="2500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программы </a:t>
            </a:r>
            <a:r>
              <a:rPr lang="ru-RU" sz="2500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материальной помощи, </a:t>
            </a:r>
            <a:endParaRPr lang="ru-RU" sz="2500" dirty="0" smtClean="0">
              <a:solidFill>
                <a:schemeClr val="bg1"/>
              </a:solidFill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ru-RU" sz="2500" b="1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3. </a:t>
            </a:r>
            <a:r>
              <a:rPr lang="ru-RU" sz="2500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изменение </a:t>
            </a:r>
            <a:r>
              <a:rPr lang="ru-RU" sz="2500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налоговых ставок и другие аналогичные инструменты воздействия. </a:t>
            </a:r>
            <a:endParaRPr lang="ru-RU" sz="2500" dirty="0" smtClean="0">
              <a:solidFill>
                <a:schemeClr val="bg1"/>
              </a:solidFill>
              <a:effectLst/>
              <a:latin typeface="Georgia" panose="02040502050405020303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-5324" y="207265"/>
            <a:ext cx="12192000" cy="9871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i="0" kern="1200" cap="all">
                <a:solidFill>
                  <a:schemeClr val="dk1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Дискреционная финансовая политика</a:t>
            </a:r>
            <a:endParaRPr lang="ru-RU" dirty="0">
              <a:solidFill>
                <a:schemeClr val="bg1"/>
              </a:solidFill>
              <a:effectLst/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91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3795" y="2096064"/>
            <a:ext cx="10353762" cy="240278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effectLst/>
                <a:latin typeface="Georgia" panose="02040502050405020303" pitchFamily="18" charset="0"/>
              </a:rPr>
              <a:t>Ограниченные возможности дискреционной фискальной политики адаптироваться к новым потребностям экономики делают необходимым дополнить ее иным видом, способным непрерывно корректировать налоговые поступления и величину государственных расходов.</a:t>
            </a:r>
          </a:p>
          <a:p>
            <a:endParaRPr lang="ru-RU" sz="2400" dirty="0">
              <a:effectLst/>
              <a:latin typeface="Georgia" panose="02040502050405020303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-5324" y="207265"/>
            <a:ext cx="12192000" cy="9871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i="0" kern="1200" cap="all">
                <a:solidFill>
                  <a:schemeClr val="dk1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Дискреционная финансовая политика</a:t>
            </a:r>
            <a:endParaRPr lang="ru-RU" dirty="0">
              <a:solidFill>
                <a:schemeClr val="bg1"/>
              </a:solidFill>
              <a:effectLst/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60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92609"/>
            <a:ext cx="12191999" cy="975360"/>
          </a:xfr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Выделяют </a:t>
            </a:r>
            <a:r>
              <a:rPr lang="ru-RU" u="sng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два вида </a:t>
            </a:r>
            <a:r>
              <a:rPr lang="ru-RU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фискальной политики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2400" dirty="0" smtClean="0">
                <a:effectLst/>
                <a:latin typeface="Georgia" panose="02040502050405020303" pitchFamily="18" charset="0"/>
              </a:rPr>
              <a:t>Стимулирующая </a:t>
            </a:r>
            <a:r>
              <a:rPr lang="ru-RU" sz="2400" dirty="0">
                <a:effectLst/>
                <a:latin typeface="Georgia" panose="02040502050405020303" pitchFamily="18" charset="0"/>
              </a:rPr>
              <a:t>фискальная политика осуществляется в период спада, депрессии. </a:t>
            </a:r>
            <a:endParaRPr lang="ru-RU" sz="2400" dirty="0" smtClean="0"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ru-RU" sz="2400" u="sng" dirty="0" smtClean="0">
                <a:effectLst/>
                <a:latin typeface="Georgia" panose="02040502050405020303" pitchFamily="18" charset="0"/>
              </a:rPr>
              <a:t>Ее </a:t>
            </a:r>
            <a:r>
              <a:rPr lang="ru-RU" sz="2400" u="sng" dirty="0">
                <a:effectLst/>
                <a:latin typeface="Georgia" panose="02040502050405020303" pitchFamily="18" charset="0"/>
              </a:rPr>
              <a:t>инструментами выступают: </a:t>
            </a:r>
            <a:endParaRPr lang="ru-RU" sz="2400" u="sng" dirty="0" smtClean="0"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effectLst/>
                <a:latin typeface="Georgia" panose="02040502050405020303" pitchFamily="18" charset="0"/>
              </a:rPr>
              <a:t>а</a:t>
            </a:r>
            <a:r>
              <a:rPr lang="ru-RU" sz="2400" dirty="0">
                <a:effectLst/>
                <a:latin typeface="Georgia" panose="02040502050405020303" pitchFamily="18" charset="0"/>
              </a:rPr>
              <a:t>) увеличение государственных закупок; </a:t>
            </a:r>
            <a:endParaRPr lang="ru-RU" sz="2400" dirty="0" smtClean="0"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effectLst/>
                <a:latin typeface="Georgia" panose="02040502050405020303" pitchFamily="18" charset="0"/>
              </a:rPr>
              <a:t>б</a:t>
            </a:r>
            <a:r>
              <a:rPr lang="ru-RU" sz="2400" dirty="0">
                <a:effectLst/>
                <a:latin typeface="Georgia" panose="02040502050405020303" pitchFamily="18" charset="0"/>
              </a:rPr>
              <a:t>) снижение налогов; </a:t>
            </a:r>
            <a:endParaRPr lang="ru-RU" sz="2400" dirty="0" smtClean="0"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effectLst/>
                <a:latin typeface="Georgia" panose="02040502050405020303" pitchFamily="18" charset="0"/>
              </a:rPr>
              <a:t>в</a:t>
            </a:r>
            <a:r>
              <a:rPr lang="ru-RU" sz="2400" dirty="0">
                <a:effectLst/>
                <a:latin typeface="Georgia" panose="02040502050405020303" pitchFamily="18" charset="0"/>
              </a:rPr>
              <a:t>) увеличение трансфертов. </a:t>
            </a:r>
          </a:p>
        </p:txBody>
      </p:sp>
    </p:spTree>
    <p:extLst>
      <p:ext uri="{BB962C8B-B14F-4D97-AF65-F5344CB8AC3E}">
        <p14:creationId xmlns:p14="http://schemas.microsoft.com/office/powerpoint/2010/main" val="37380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2. </a:t>
            </a:r>
            <a:r>
              <a:rPr lang="ru-RU" sz="2400" dirty="0" err="1" smtClean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Рестриктивная</a:t>
            </a:r>
            <a:r>
              <a:rPr lang="ru-RU" sz="2400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(сдерживающая) фискальная политика осуществляется в период бума и </a:t>
            </a:r>
            <a:r>
              <a:rPr lang="ru-RU" sz="2400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инфляции.</a:t>
            </a:r>
          </a:p>
          <a:p>
            <a:pPr marL="0" indent="0">
              <a:buNone/>
            </a:pPr>
            <a:r>
              <a:rPr lang="ru-RU" sz="2400" u="sng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Ее </a:t>
            </a:r>
            <a:r>
              <a:rPr lang="ru-RU" sz="2400" u="sng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инструментами являются: </a:t>
            </a:r>
            <a:endParaRPr lang="ru-RU" sz="2400" u="sng" dirty="0" smtClean="0">
              <a:solidFill>
                <a:schemeClr val="bg1"/>
              </a:solidFill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а</a:t>
            </a:r>
            <a:r>
              <a:rPr lang="ru-RU" sz="2400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) сокращение государственных закупок; </a:t>
            </a:r>
            <a:endParaRPr lang="ru-RU" sz="2400" dirty="0" smtClean="0">
              <a:solidFill>
                <a:schemeClr val="bg1"/>
              </a:solidFill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б</a:t>
            </a:r>
            <a:r>
              <a:rPr lang="ru-RU" sz="2400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) увеличение налогов; </a:t>
            </a:r>
            <a:endParaRPr lang="ru-RU" sz="2400" dirty="0" smtClean="0">
              <a:solidFill>
                <a:schemeClr val="bg1"/>
              </a:solidFill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в</a:t>
            </a:r>
            <a:r>
              <a:rPr lang="ru-RU" sz="2400" dirty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) сокращение трансфертов. 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292609"/>
            <a:ext cx="12191999" cy="97536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i="0" kern="1200" cap="all">
                <a:solidFill>
                  <a:schemeClr val="tx1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Выделяют два вида фискальной политики</a:t>
            </a:r>
            <a:endParaRPr lang="ru-RU" dirty="0">
              <a:solidFill>
                <a:schemeClr val="bg1"/>
              </a:solidFill>
              <a:effectLst/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24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1186" y="1571808"/>
            <a:ext cx="10717373" cy="490214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>
                <a:effectLst/>
                <a:latin typeface="Georgia" panose="02040502050405020303" pitchFamily="18" charset="0"/>
              </a:rPr>
              <a:t>Проведение дискреционной фискальной политики требует осуществления мер по сбалансированию госбюджета, которое предполагает:</a:t>
            </a:r>
          </a:p>
          <a:p>
            <a:r>
              <a:rPr lang="ru-RU" sz="2400" dirty="0" smtClean="0">
                <a:effectLst/>
                <a:latin typeface="Georgia" panose="02040502050405020303" pitchFamily="18" charset="0"/>
              </a:rPr>
              <a:t>финансирование </a:t>
            </a:r>
            <a:r>
              <a:rPr lang="ru-RU" sz="2400" dirty="0">
                <a:effectLst/>
                <a:latin typeface="Georgia" panose="02040502050405020303" pitchFamily="18" charset="0"/>
              </a:rPr>
              <a:t>дефицитов;</a:t>
            </a:r>
          </a:p>
          <a:p>
            <a:r>
              <a:rPr lang="ru-RU" sz="2400" dirty="0" smtClean="0">
                <a:effectLst/>
                <a:latin typeface="Georgia" panose="02040502050405020303" pitchFamily="18" charset="0"/>
              </a:rPr>
              <a:t>ликвидацию </a:t>
            </a:r>
            <a:r>
              <a:rPr lang="ru-RU" sz="2400" dirty="0">
                <a:effectLst/>
                <a:latin typeface="Georgia" panose="02040502050405020303" pitchFamily="18" charset="0"/>
              </a:rPr>
              <a:t>бюджетных излишков.</a:t>
            </a:r>
          </a:p>
          <a:p>
            <a:pPr marL="0" indent="0">
              <a:buNone/>
            </a:pPr>
            <a:endParaRPr lang="ru-RU" sz="2400" dirty="0" smtClean="0">
              <a:effectLst/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effectLst/>
                <a:latin typeface="Georgia" panose="02040502050405020303" pitchFamily="18" charset="0"/>
              </a:rPr>
              <a:t>Применяются </a:t>
            </a:r>
            <a:r>
              <a:rPr lang="ru-RU" sz="2400" dirty="0">
                <a:effectLst/>
                <a:latin typeface="Georgia" panose="02040502050405020303" pitchFamily="18" charset="0"/>
              </a:rPr>
              <a:t>два основных метода финансирования дефицита: </a:t>
            </a:r>
            <a:endParaRPr lang="ru-RU" sz="2400" dirty="0" smtClean="0">
              <a:effectLst/>
              <a:latin typeface="Georgia" panose="02040502050405020303" pitchFamily="18" charset="0"/>
            </a:endParaRPr>
          </a:p>
          <a:p>
            <a:r>
              <a:rPr lang="ru-RU" sz="2400" dirty="0" smtClean="0">
                <a:effectLst/>
                <a:latin typeface="Georgia" panose="02040502050405020303" pitchFamily="18" charset="0"/>
              </a:rPr>
              <a:t>займы </a:t>
            </a:r>
            <a:r>
              <a:rPr lang="ru-RU" sz="2400" dirty="0">
                <a:effectLst/>
                <a:latin typeface="Georgia" panose="02040502050405020303" pitchFamily="18" charset="0"/>
              </a:rPr>
              <a:t>у населения посредством продажи ценных бумаг </a:t>
            </a:r>
            <a:endParaRPr lang="ru-RU" sz="2400" dirty="0" smtClean="0">
              <a:effectLst/>
              <a:latin typeface="Georgia" panose="02040502050405020303" pitchFamily="18" charset="0"/>
            </a:endParaRPr>
          </a:p>
          <a:p>
            <a:r>
              <a:rPr lang="ru-RU" sz="2400" dirty="0" smtClean="0">
                <a:effectLst/>
                <a:latin typeface="Georgia" panose="02040502050405020303" pitchFamily="18" charset="0"/>
              </a:rPr>
              <a:t>эмиссия </a:t>
            </a:r>
            <a:r>
              <a:rPr lang="ru-RU" sz="2400" dirty="0">
                <a:effectLst/>
                <a:latin typeface="Georgia" panose="02040502050405020303" pitchFamily="18" charset="0"/>
              </a:rPr>
              <a:t>денег.</a:t>
            </a:r>
          </a:p>
          <a:p>
            <a:endParaRPr lang="ru-RU" sz="2400" dirty="0">
              <a:effectLst/>
              <a:latin typeface="Georgia" panose="02040502050405020303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-5324" y="207265"/>
            <a:ext cx="12192000" cy="98713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b="1" i="0" kern="1200" cap="all">
                <a:solidFill>
                  <a:schemeClr val="dk1"/>
                </a:solidFill>
                <a:effectLst>
                  <a:outerShdw blurRad="50800" dist="635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>
                <a:solidFill>
                  <a:schemeClr val="bg1"/>
                </a:solidFill>
                <a:effectLst/>
                <a:latin typeface="Georgia" panose="02040502050405020303" pitchFamily="18" charset="0"/>
              </a:rPr>
              <a:t>Дискреционная финансовая политика</a:t>
            </a:r>
            <a:endParaRPr lang="ru-RU" dirty="0">
              <a:solidFill>
                <a:schemeClr val="bg1"/>
              </a:solidFill>
              <a:effectLst/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01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78346F"/>
      </a:dk2>
      <a:lt2>
        <a:srgbClr val="D9A8D2"/>
      </a:lt2>
      <a:accent1>
        <a:srgbClr val="CE57AB"/>
      </a:accent1>
      <a:accent2>
        <a:srgbClr val="8E8EFD"/>
      </a:accent2>
      <a:accent3>
        <a:srgbClr val="7CBCE0"/>
      </a:accent3>
      <a:accent4>
        <a:srgbClr val="70BF9F"/>
      </a:accent4>
      <a:accent5>
        <a:srgbClr val="A5B960"/>
      </a:accent5>
      <a:accent6>
        <a:srgbClr val="D47A57"/>
      </a:accent6>
      <a:hlink>
        <a:srgbClr val="D164DE"/>
      </a:hlink>
      <a:folHlink>
        <a:srgbClr val="BE87C4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amask" id="{F9A299A0-33D0-4E0F-9F3F-7163E3744208}" vid="{D4FE1632-F131-47D3-A814-99E9CD025E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TC104033921[[fn=Дамаск]]</Template>
  <TotalTime>62</TotalTime>
  <Words>585</Words>
  <Application>Microsoft Office PowerPoint</Application>
  <PresentationFormat>Произвольный</PresentationFormat>
  <Paragraphs>77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Damask</vt:lpstr>
      <vt:lpstr>Дискреционная и недискриционная финансовая политика</vt:lpstr>
      <vt:lpstr>Дискреционная финансовая политика</vt:lpstr>
      <vt:lpstr>Презентация PowerPoint</vt:lpstr>
      <vt:lpstr>Презентация PowerPoint</vt:lpstr>
      <vt:lpstr>Презентация PowerPoint</vt:lpstr>
      <vt:lpstr>Презентация PowerPoint</vt:lpstr>
      <vt:lpstr>Выделяют два вида фискальной политики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Основные автоматические стабилизаторы</vt:lpstr>
      <vt:lpstr>Автоматические стабилизаторы</vt:lpstr>
      <vt:lpstr>Презентация PowerPoint</vt:lpstr>
      <vt:lpstr> ---ПРОЧИТАЙ---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Дискреционная и недискриционная финансовая политика</dc:title>
  <dc:creator>Diana Dianova</dc:creator>
  <cp:lastModifiedBy>BEST</cp:lastModifiedBy>
  <cp:revision>9</cp:revision>
  <dcterms:created xsi:type="dcterms:W3CDTF">2014-10-13T05:16:36Z</dcterms:created>
  <dcterms:modified xsi:type="dcterms:W3CDTF">2014-12-03T13:06:21Z</dcterms:modified>
</cp:coreProperties>
</file>