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1" autoAdjust="0"/>
    <p:restoredTop sz="94660"/>
  </p:normalViewPr>
  <p:slideViewPr>
    <p:cSldViewPr>
      <p:cViewPr varScale="1">
        <p:scale>
          <a:sx n="68" d="100"/>
          <a:sy n="68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79512" y="4653136"/>
              <a:ext cx="842493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5400" b="1" spc="50" dirty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Компьютерные</a:t>
              </a:r>
              <a:r>
                <a:rPr lang="ru-RU" sz="5400" b="1" spc="50" dirty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en-US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 </a:t>
              </a:r>
              <a:r>
                <a:rPr lang="ru-RU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сети</a:t>
              </a:r>
              <a:r>
                <a:rPr lang="ru-RU" sz="5400" b="1" spc="50" dirty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.</a:t>
              </a:r>
            </a:p>
            <a:p>
              <a:pPr algn="ctr">
                <a:defRPr/>
              </a:pPr>
              <a:r>
                <a:rPr lang="ru-RU" sz="5400" b="1" spc="50" dirty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Адресация </a:t>
              </a:r>
              <a:r>
                <a:rPr lang="en-US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 </a:t>
              </a:r>
              <a:r>
                <a:rPr lang="ru-RU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в</a:t>
              </a:r>
              <a:r>
                <a:rPr lang="en-US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 </a:t>
              </a:r>
              <a:r>
                <a:rPr lang="ru-RU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en-US" sz="5400" b="1" spc="50" dirty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Internet.</a:t>
              </a:r>
              <a:endParaRPr lang="ru-RU" sz="5400" b="1" spc="50" dirty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FF0066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619672" y="6368465"/>
              <a:ext cx="69847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ru-RU" altLang="ru-RU" dirty="0">
                  <a:solidFill>
                    <a:schemeClr val="bg1"/>
                  </a:solidFill>
                </a:rPr>
                <a:t>Автор: Сергеенкова И.М., </a:t>
              </a:r>
              <a:r>
                <a:rPr lang="ru-RU" altLang="ru-RU" dirty="0" smtClean="0">
                  <a:solidFill>
                    <a:schemeClr val="bg1"/>
                  </a:solidFill>
                </a:rPr>
                <a:t>ГБОУ </a:t>
              </a:r>
              <a:r>
                <a:rPr lang="ru-RU" altLang="ru-RU" dirty="0">
                  <a:solidFill>
                    <a:schemeClr val="bg1"/>
                  </a:solidFill>
                </a:rPr>
                <a:t>Школа № 1191, г. Москва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200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1266" name="Picture 2" descr="Внедрение VLS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836613"/>
            <a:ext cx="5761038" cy="246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Прямоугольник 1"/>
          <p:cNvSpPr>
            <a:spLocks noChangeArrowheads="1"/>
          </p:cNvSpPr>
          <p:nvPr/>
        </p:nvSpPr>
        <p:spPr bwMode="auto">
          <a:xfrm>
            <a:off x="179388" y="476250"/>
            <a:ext cx="8964612" cy="621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C00000"/>
                </a:solidFill>
              </a:rPr>
              <a:t>Как посчитать, сколько же адресов может быть  в сети.</a:t>
            </a:r>
          </a:p>
          <a:p>
            <a:pPr eaLnBrk="1" hangingPunct="1"/>
            <a:r>
              <a:rPr lang="ru-RU" altLang="ru-RU" sz="2400" b="1" dirty="0">
                <a:solidFill>
                  <a:srgbClr val="C00000"/>
                </a:solidFill>
              </a:rPr>
              <a:t> </a:t>
            </a:r>
          </a:p>
          <a:p>
            <a:pPr eaLnBrk="1" hangingPunct="1"/>
            <a:endParaRPr lang="ru-RU" altLang="ru-RU" sz="2400" b="1" dirty="0">
              <a:solidFill>
                <a:srgbClr val="C00000"/>
              </a:solidFill>
            </a:endParaRPr>
          </a:p>
          <a:p>
            <a:pPr eaLnBrk="1" hangingPunct="1"/>
            <a:endParaRPr lang="ru-RU" altLang="ru-RU" sz="2400" b="1" dirty="0">
              <a:solidFill>
                <a:srgbClr val="C00000"/>
              </a:solidFill>
            </a:endParaRPr>
          </a:p>
          <a:p>
            <a:pPr eaLnBrk="1" hangingPunct="1"/>
            <a:endParaRPr lang="ru-RU" altLang="ru-RU" sz="2400" b="1" dirty="0">
              <a:solidFill>
                <a:srgbClr val="C00000"/>
              </a:solidFill>
            </a:endParaRPr>
          </a:p>
          <a:p>
            <a:pPr eaLnBrk="1" hangingPunct="1"/>
            <a:endParaRPr lang="ru-RU" altLang="ru-RU" sz="2400" b="1" dirty="0">
              <a:solidFill>
                <a:srgbClr val="C00000"/>
              </a:solidFill>
            </a:endParaRPr>
          </a:p>
          <a:p>
            <a:pPr eaLnBrk="1" hangingPunct="1"/>
            <a:endParaRPr lang="ru-RU" altLang="ru-RU" sz="2400" b="1" dirty="0">
              <a:solidFill>
                <a:srgbClr val="C00000"/>
              </a:solidFill>
            </a:endParaRPr>
          </a:p>
          <a:p>
            <a:pPr eaLnBrk="1" hangingPunct="1"/>
            <a:endParaRPr lang="en-US" altLang="ru-RU" sz="1200" dirty="0" smtClean="0"/>
          </a:p>
          <a:p>
            <a:pPr eaLnBrk="1" hangingPunct="1"/>
            <a:r>
              <a:rPr lang="ru-RU" altLang="ru-RU" sz="2400" dirty="0" smtClean="0"/>
              <a:t>Важное </a:t>
            </a:r>
            <a:r>
              <a:rPr lang="ru-RU" altLang="ru-RU" sz="2400" dirty="0"/>
              <a:t>замечание: </a:t>
            </a:r>
            <a:r>
              <a:rPr lang="ru-RU" altLang="ru-RU" sz="2400" b="1" dirty="0">
                <a:solidFill>
                  <a:srgbClr val="C00000"/>
                </a:solidFill>
              </a:rPr>
              <a:t>адресов в любой сети всегда четное! </a:t>
            </a:r>
            <a:r>
              <a:rPr lang="ru-RU" altLang="ru-RU" sz="2400" dirty="0"/>
              <a:t>Более того, оно </a:t>
            </a:r>
            <a:r>
              <a:rPr lang="ru-RU" altLang="ru-RU" sz="2400" b="1" dirty="0">
                <a:solidFill>
                  <a:srgbClr val="C00000"/>
                </a:solidFill>
              </a:rPr>
              <a:t>всегда кратно степени двойки</a:t>
            </a:r>
            <a:r>
              <a:rPr lang="ru-RU" altLang="ru-RU" sz="2400" b="1" dirty="0"/>
              <a:t>. </a:t>
            </a:r>
          </a:p>
          <a:p>
            <a:pPr eaLnBrk="1" hangingPunct="1"/>
            <a:r>
              <a:rPr lang="ru-RU" altLang="ru-RU" sz="2400" dirty="0"/>
              <a:t>То есть </a:t>
            </a:r>
            <a:r>
              <a:rPr lang="ru-RU" altLang="ru-RU" sz="2400" b="1" dirty="0"/>
              <a:t>число адресов – это число, равное два в степени: число бит, оставшееся от вычитания количества бит под адрес сети из полного числа бит. </a:t>
            </a:r>
            <a:r>
              <a:rPr lang="ru-RU" altLang="ru-RU" sz="2400" dirty="0"/>
              <a:t>Всего в адресе 32 бита, в нашем случае под адрес сети </a:t>
            </a:r>
            <a:r>
              <a:rPr lang="ru-RU" altLang="ru-RU" sz="2400" b="1" dirty="0"/>
              <a:t>192.168.0.0</a:t>
            </a:r>
            <a:r>
              <a:rPr lang="ru-RU" altLang="ru-RU" sz="2400" dirty="0"/>
              <a:t> выделено </a:t>
            </a:r>
            <a:r>
              <a:rPr lang="ru-RU" altLang="ru-RU" sz="2400" b="1" dirty="0"/>
              <a:t>16 бит</a:t>
            </a:r>
            <a:r>
              <a:rPr lang="ru-RU" altLang="ru-RU" sz="2400" dirty="0"/>
              <a:t>, под адреса остается тоже 16. Это значит, чтобы узнать количество адресов в данной сети надо два возвести в 16 степень. Это будет </a:t>
            </a:r>
            <a:r>
              <a:rPr lang="ru-RU" altLang="ru-RU" sz="2400" b="1" dirty="0"/>
              <a:t>65536 адресов</a:t>
            </a:r>
            <a:r>
              <a:rPr lang="ru-RU" altLang="ru-RU" sz="2400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80153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290" name="TextBox 2"/>
          <p:cNvSpPr txBox="1">
            <a:spLocks noChangeArrowheads="1"/>
          </p:cNvSpPr>
          <p:nvPr/>
        </p:nvSpPr>
        <p:spPr bwMode="auto">
          <a:xfrm>
            <a:off x="250825" y="692150"/>
            <a:ext cx="8353425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/>
              <a:t>Количество нулей</a:t>
            </a:r>
            <a:r>
              <a:rPr lang="ru-RU" altLang="ru-RU" sz="2400"/>
              <a:t> в правом октете (правых октетах) связано с количеством хостов (hosts) — компьютеров в одной подсети, а </a:t>
            </a:r>
            <a:r>
              <a:rPr lang="ru-RU" altLang="ru-RU" sz="2400" b="1"/>
              <a:t>количество единиц</a:t>
            </a:r>
            <a:r>
              <a:rPr lang="ru-RU" altLang="ru-RU" sz="2400"/>
              <a:t> — с количеством самих подсетей.</a:t>
            </a:r>
          </a:p>
          <a:p>
            <a:pPr eaLnBrk="1" hangingPunct="1"/>
            <a:r>
              <a:rPr lang="ru-RU" altLang="ru-RU" sz="2400"/>
              <a:t>Например, маска подсети с восемью нулями в четвёртом октете:</a:t>
            </a:r>
          </a:p>
          <a:p>
            <a:pPr eaLnBrk="1" hangingPunct="1"/>
            <a:r>
              <a:rPr lang="ru-RU" altLang="ru-RU" sz="2400" b="1">
                <a:solidFill>
                  <a:srgbClr val="C00000"/>
                </a:solidFill>
              </a:rPr>
              <a:t>	11111111 . 11111111 . 11111111 </a:t>
            </a:r>
            <a:r>
              <a:rPr lang="ru-RU" altLang="ru-RU" sz="2400">
                <a:solidFill>
                  <a:srgbClr val="C00000"/>
                </a:solidFill>
              </a:rPr>
              <a:t>. </a:t>
            </a:r>
            <a:r>
              <a:rPr lang="ru-RU" altLang="ru-RU" sz="2400" b="1">
                <a:solidFill>
                  <a:srgbClr val="C00000"/>
                </a:solidFill>
              </a:rPr>
              <a:t>00000000</a:t>
            </a:r>
            <a:r>
              <a:rPr lang="ru-RU" altLang="ru-RU" sz="2400">
                <a:solidFill>
                  <a:srgbClr val="C00000"/>
                </a:solidFill>
              </a:rPr>
              <a:t>,</a:t>
            </a:r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/>
              <a:t>означает, что в этой сети может быть всего </a:t>
            </a:r>
            <a:r>
              <a:rPr lang="ru-RU" altLang="ru-RU" sz="2400" b="1"/>
              <a:t>256 </a:t>
            </a:r>
            <a:r>
              <a:rPr lang="ru-RU" altLang="ru-RU" sz="2400"/>
              <a:t>(2</a:t>
            </a:r>
            <a:r>
              <a:rPr lang="ru-RU" altLang="ru-RU" sz="2400" baseline="30000"/>
              <a:t>8</a:t>
            </a:r>
            <a:r>
              <a:rPr lang="ru-RU" altLang="ru-RU" sz="2400"/>
              <a:t>=256) хостов (компьютеров) с адресами от 0 до 255.</a:t>
            </a:r>
          </a:p>
          <a:p>
            <a:pPr eaLnBrk="1" hangingPunct="1"/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136408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338513" y="333375"/>
            <a:ext cx="15986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u="sng">
                <a:solidFill>
                  <a:srgbClr val="C00000"/>
                </a:solidFill>
              </a:rPr>
              <a:t>Задача 1.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0" y="1125538"/>
            <a:ext cx="9144000" cy="3784600"/>
          </a:xfrm>
          <a:prstGeom prst="rect">
            <a:avLst/>
          </a:prstGeom>
          <a:solidFill>
            <a:srgbClr val="0023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i="1">
                <a:solidFill>
                  <a:srgbClr val="FFFF00"/>
                </a:solidFill>
              </a:rPr>
              <a:t>	Для некоторой подсети используется маска </a:t>
            </a:r>
            <a:r>
              <a:rPr lang="ru-RU" altLang="ru-RU" sz="2400" b="1" i="1">
                <a:solidFill>
                  <a:srgbClr val="FFFF00"/>
                </a:solidFill>
              </a:rPr>
              <a:t>255.255.252.0. 	</a:t>
            </a:r>
          </a:p>
          <a:p>
            <a:pPr eaLnBrk="1" hangingPunct="1"/>
            <a:r>
              <a:rPr lang="ru-RU" altLang="ru-RU" sz="2400" b="1" i="1">
                <a:solidFill>
                  <a:srgbClr val="FFFF00"/>
                </a:solidFill>
              </a:rPr>
              <a:t>Сколько различных адресов компьютеров допускает эта маска?</a:t>
            </a:r>
            <a:endParaRPr lang="ru-RU" altLang="ru-RU" sz="2400" b="1">
              <a:solidFill>
                <a:srgbClr val="FFFF00"/>
              </a:solidFill>
            </a:endParaRPr>
          </a:p>
          <a:p>
            <a:pPr eaLnBrk="1" hangingPunct="1"/>
            <a:r>
              <a:rPr lang="ru-RU" altLang="ru-RU" sz="2400" i="1">
                <a:solidFill>
                  <a:srgbClr val="FFFF00"/>
                </a:solidFill>
              </a:rPr>
              <a:t>	</a:t>
            </a:r>
          </a:p>
          <a:p>
            <a:pPr eaLnBrk="1" hangingPunct="1"/>
            <a:r>
              <a:rPr lang="ru-RU" altLang="ru-RU" sz="2400" i="1">
                <a:solidFill>
                  <a:srgbClr val="FFFF00"/>
                </a:solidFill>
              </a:rPr>
              <a:t>	</a:t>
            </a:r>
            <a:r>
              <a:rPr lang="ru-RU" altLang="ru-RU" sz="2400" i="1" u="sng">
                <a:solidFill>
                  <a:srgbClr val="FFFF00"/>
                </a:solidFill>
              </a:rPr>
              <a:t>Примечание. </a:t>
            </a:r>
            <a:r>
              <a:rPr lang="ru-RU" altLang="ru-RU" sz="2400" i="1">
                <a:solidFill>
                  <a:srgbClr val="FFFF00"/>
                </a:solidFill>
              </a:rPr>
              <a:t>На практике два из возможных адресов 	не используются для адресации узлов сети: адрес 	сети, в котором все биты, отсекаемые маской, 	равны 0, и широковещательный адрес, в котором все 	эти биты равны 1.</a:t>
            </a:r>
            <a:endParaRPr lang="ru-RU" altLang="ru-RU" sz="240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61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250825" y="774700"/>
            <a:ext cx="8713788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C00000"/>
                </a:solidFill>
              </a:rPr>
              <a:t>Решение задачи 1</a:t>
            </a:r>
            <a:r>
              <a:rPr lang="ru-RU" altLang="ru-RU" sz="2400"/>
              <a:t>:</a:t>
            </a:r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/>
              <a:t>Каждая часть IP-адреса (всего 4 части) занимает 8 бит</a:t>
            </a:r>
          </a:p>
          <a:p>
            <a:pPr eaLnBrk="1" hangingPunct="1"/>
            <a:r>
              <a:rPr lang="ru-RU" altLang="ru-RU" sz="2400"/>
              <a:t>Поскольку младшая часть маски 255.255.252.</a:t>
            </a:r>
            <a:r>
              <a:rPr lang="ru-RU" altLang="ru-RU" sz="2400" b="1"/>
              <a:t>0 </a:t>
            </a:r>
            <a:r>
              <a:rPr lang="ru-RU" altLang="ru-RU" sz="2400"/>
              <a:t>нулевая, 8 бит уже свободны</a:t>
            </a:r>
          </a:p>
          <a:p>
            <a:pPr eaLnBrk="1" hangingPunct="1"/>
            <a:r>
              <a:rPr lang="ru-RU" altLang="ru-RU" sz="2400"/>
              <a:t>Третья часть маски </a:t>
            </a:r>
            <a:r>
              <a:rPr lang="ru-RU" altLang="ru-RU" sz="2400" b="1"/>
              <a:t>252</a:t>
            </a:r>
            <a:r>
              <a:rPr lang="ru-RU" altLang="ru-RU" sz="2400"/>
              <a:t> = 255 – 3 = </a:t>
            </a:r>
            <a:r>
              <a:rPr lang="ru-RU" altLang="ru-RU" sz="2400" b="1"/>
              <a:t>11111100</a:t>
            </a:r>
            <a:r>
              <a:rPr lang="ru-RU" altLang="ru-RU" sz="2400" baseline="-25000"/>
              <a:t>2</a:t>
            </a:r>
            <a:r>
              <a:rPr lang="ru-RU" altLang="ru-RU" sz="2400"/>
              <a:t> содержит 2 нулевых бита</a:t>
            </a:r>
          </a:p>
          <a:p>
            <a:pPr eaLnBrk="1" hangingPunct="1"/>
            <a:r>
              <a:rPr lang="ru-RU" altLang="ru-RU" sz="2400"/>
              <a:t>общее число нулевых битов </a:t>
            </a:r>
            <a:r>
              <a:rPr lang="ru-RU" altLang="ru-RU" sz="2400" b="1"/>
              <a:t>N = 10 (8 + 2)</a:t>
            </a:r>
            <a:r>
              <a:rPr lang="ru-RU" altLang="ru-RU" sz="2400"/>
              <a:t>, число свободных адресов </a:t>
            </a:r>
            <a:r>
              <a:rPr lang="ru-RU" altLang="ru-RU" sz="2400" b="1"/>
              <a:t>2</a:t>
            </a:r>
            <a:r>
              <a:rPr lang="ru-RU" altLang="ru-RU" sz="2400" b="1" baseline="30000"/>
              <a:t>N</a:t>
            </a:r>
            <a:r>
              <a:rPr lang="ru-RU" altLang="ru-RU" sz="2400" b="1" baseline="-25000"/>
              <a:t> </a:t>
            </a:r>
            <a:r>
              <a:rPr lang="ru-RU" altLang="ru-RU" sz="2400" b="1" baseline="30000"/>
              <a:t> </a:t>
            </a:r>
            <a:r>
              <a:rPr lang="ru-RU" altLang="ru-RU" sz="2400" b="1"/>
              <a:t>= 2</a:t>
            </a:r>
            <a:r>
              <a:rPr lang="ru-RU" altLang="ru-RU" sz="2400" b="1" baseline="30000"/>
              <a:t>10 </a:t>
            </a:r>
            <a:r>
              <a:rPr lang="ru-RU" altLang="ru-RU" sz="2400" b="1"/>
              <a:t>=1024</a:t>
            </a:r>
          </a:p>
          <a:p>
            <a:pPr eaLnBrk="1" hangingPunct="1"/>
            <a:r>
              <a:rPr lang="ru-RU" altLang="ru-RU" sz="2400"/>
              <a:t>Поскольку из них 2 адреса не используются (адрес сети и широковещательный адрес) для узлов сети остается </a:t>
            </a:r>
          </a:p>
          <a:p>
            <a:pPr eaLnBrk="1" hangingPunct="1"/>
            <a:r>
              <a:rPr lang="ru-RU" altLang="ru-RU" sz="2400" b="1"/>
              <a:t>1024 – 2 = 1022 </a:t>
            </a:r>
            <a:r>
              <a:rPr lang="ru-RU" altLang="ru-RU" sz="2400"/>
              <a:t>адреса</a:t>
            </a:r>
          </a:p>
          <a:p>
            <a:pPr eaLnBrk="1" hangingPunct="1"/>
            <a:endParaRPr lang="ru-RU" altLang="ru-RU" sz="2400" b="1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2400" b="1">
                <a:solidFill>
                  <a:srgbClr val="C00000"/>
                </a:solidFill>
              </a:rPr>
              <a:t>Ответ: 1022.</a:t>
            </a:r>
          </a:p>
          <a:p>
            <a:pPr eaLnBrk="1" hangingPunct="1"/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61909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0" y="1540359"/>
            <a:ext cx="9144000" cy="1938337"/>
          </a:xfrm>
          <a:prstGeom prst="rect">
            <a:avLst/>
          </a:prstGeom>
          <a:solidFill>
            <a:srgbClr val="0023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i="1" dirty="0">
                <a:solidFill>
                  <a:srgbClr val="FFFF00"/>
                </a:solidFill>
              </a:rPr>
              <a:t>	Маска подсети 255.255.240.0 и </a:t>
            </a:r>
          </a:p>
          <a:p>
            <a:pPr eaLnBrk="1" hangingPunct="1"/>
            <a:r>
              <a:rPr lang="ru-RU" altLang="ru-RU" sz="2400" b="1" i="1" dirty="0">
                <a:solidFill>
                  <a:srgbClr val="FFFF00"/>
                </a:solidFill>
              </a:rPr>
              <a:t>	IP-адрес  компьютера в сети 162.198.75.44.  </a:t>
            </a:r>
          </a:p>
          <a:p>
            <a:pPr eaLnBrk="1" hangingPunct="1"/>
            <a:endParaRPr lang="ru-RU" altLang="ru-RU" sz="2400" b="1" i="1" dirty="0">
              <a:solidFill>
                <a:srgbClr val="FFFF00"/>
              </a:solidFill>
            </a:endParaRPr>
          </a:p>
          <a:p>
            <a:pPr eaLnBrk="1" hangingPunct="1"/>
            <a:r>
              <a:rPr lang="ru-RU" altLang="ru-RU" sz="2400" b="1" i="1" dirty="0">
                <a:solidFill>
                  <a:srgbClr val="FFFF00"/>
                </a:solidFill>
              </a:rPr>
              <a:t>	Определите порядковый номер компьютера в 	сети .</a:t>
            </a:r>
            <a:endParaRPr lang="ru-RU" altLang="ru-RU" sz="2400" b="1" dirty="0">
              <a:solidFill>
                <a:srgbClr val="FFFF00"/>
              </a:solidFill>
            </a:endParaRP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306763" y="611188"/>
            <a:ext cx="1514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u="sng">
                <a:solidFill>
                  <a:srgbClr val="C00000"/>
                </a:solidFill>
              </a:rPr>
              <a:t>Задача 2</a:t>
            </a:r>
          </a:p>
        </p:txBody>
      </p:sp>
    </p:spTree>
    <p:extLst>
      <p:ext uri="{BB962C8B-B14F-4D97-AF65-F5344CB8AC3E}">
        <p14:creationId xmlns:p14="http://schemas.microsoft.com/office/powerpoint/2010/main" val="167691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107950" y="692150"/>
            <a:ext cx="89281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u="sng">
                <a:solidFill>
                  <a:srgbClr val="C00000"/>
                </a:solidFill>
              </a:rPr>
              <a:t>Решение задачи 2</a:t>
            </a:r>
          </a:p>
          <a:p>
            <a:pPr eaLnBrk="1" hangingPunct="1"/>
            <a:endParaRPr lang="ru-RU" altLang="ru-RU" sz="2400" b="1" u="sng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2400"/>
              <a:t>Первые два числа в маске равны 255, в двоичной системе это 8 единиц, поэтому первые два числа IP-адреса компьютера целиком относятся к номеру сети и про них (в этой задаче) можно забыть и последее число в маске – 0, поэтому последнее число </a:t>
            </a:r>
            <a:r>
              <a:rPr lang="en-US" altLang="ru-RU" sz="2400"/>
              <a:t>IP</a:t>
            </a:r>
            <a:r>
              <a:rPr lang="ru-RU" altLang="ru-RU" sz="2400"/>
              <a:t>-адреса целиком относится к номеру узла</a:t>
            </a:r>
          </a:p>
          <a:p>
            <a:pPr eaLnBrk="1" hangingPunct="1"/>
            <a:r>
              <a:rPr lang="ru-RU" altLang="ru-RU" sz="2400"/>
              <a:t>Третье число маски – </a:t>
            </a:r>
            <a:r>
              <a:rPr lang="ru-RU" altLang="ru-RU" sz="2400" b="1"/>
              <a:t>240</a:t>
            </a:r>
            <a:r>
              <a:rPr lang="ru-RU" altLang="ru-RU" sz="2400"/>
              <a:t> = </a:t>
            </a:r>
            <a:r>
              <a:rPr lang="ru-RU" altLang="ru-RU" sz="2400" b="1"/>
              <a:t>11110000</a:t>
            </a:r>
            <a:r>
              <a:rPr lang="ru-RU" altLang="ru-RU" sz="2400" b="1" baseline="-25000"/>
              <a:t>2</a:t>
            </a:r>
            <a:r>
              <a:rPr lang="ru-RU" altLang="ru-RU" sz="2400"/>
              <a:t>, это значит, что первые 4 бита третьей части адреса (75) относятся к адресу сети, а последние 4 бита – к номеру узла:</a:t>
            </a:r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 b="1"/>
              <a:t>240 = 11110000</a:t>
            </a:r>
            <a:r>
              <a:rPr lang="ru-RU" altLang="ru-RU" sz="2400" b="1" baseline="-25000"/>
              <a:t>2</a:t>
            </a:r>
            <a:endParaRPr lang="ru-RU" altLang="ru-RU" sz="2400"/>
          </a:p>
          <a:p>
            <a:pPr eaLnBrk="1" hangingPunct="1"/>
            <a:r>
              <a:rPr lang="ru-RU" altLang="ru-RU" sz="2400" b="1"/>
              <a:t> 75 = 01001011</a:t>
            </a:r>
            <a:r>
              <a:rPr lang="ru-RU" altLang="ru-RU" sz="2400" b="1" baseline="-25000"/>
              <a:t>2</a:t>
            </a:r>
            <a:endParaRPr lang="ru-RU" altLang="ru-RU" sz="2400"/>
          </a:p>
          <a:p>
            <a:pPr eaLnBrk="1" hangingPunct="1"/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308045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-12700" y="620713"/>
            <a:ext cx="9156700" cy="60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/>
              <a:t>Нулевые биты маски и соответствующие им биты IP-адреса, определяющие старшую часть номера компьютера в сети: </a:t>
            </a:r>
            <a:r>
              <a:rPr lang="ru-RU" altLang="ru-RU" sz="2400" b="1"/>
              <a:t>1011</a:t>
            </a:r>
            <a:r>
              <a:rPr lang="ru-RU" altLang="ru-RU" sz="2400" b="1" baseline="-25000"/>
              <a:t>2</a:t>
            </a:r>
            <a:r>
              <a:rPr lang="ru-RU" altLang="ru-RU" sz="2400" b="1"/>
              <a:t> = 11</a:t>
            </a:r>
          </a:p>
          <a:p>
            <a:pPr eaLnBrk="1" hangingPunct="1"/>
            <a:r>
              <a:rPr lang="ru-RU" altLang="ru-RU" sz="2400"/>
              <a:t>Кроме того, нужно учесть еще и последнее число IP-адреса (44 = 00101100</a:t>
            </a:r>
            <a:r>
              <a:rPr lang="ru-RU" altLang="ru-RU" sz="2400" baseline="-25000"/>
              <a:t>2</a:t>
            </a:r>
            <a:r>
              <a:rPr lang="ru-RU" altLang="ru-RU" sz="2400"/>
              <a:t>), таким образом, полный номер компьютера (узла) в двоичной и десятичной системах имеет вид</a:t>
            </a:r>
          </a:p>
          <a:p>
            <a:pPr eaLnBrk="1" hangingPunct="1"/>
            <a:r>
              <a:rPr lang="ru-RU" altLang="ru-RU" sz="2400" b="1"/>
              <a:t>1011.00101100</a:t>
            </a:r>
            <a:r>
              <a:rPr lang="ru-RU" altLang="ru-RU" sz="2400" b="1" baseline="-25000"/>
              <a:t>2</a:t>
            </a:r>
            <a:r>
              <a:rPr lang="ru-RU" altLang="ru-RU" sz="2400" b="1"/>
              <a:t> = 11.44</a:t>
            </a:r>
            <a:endParaRPr lang="ru-RU" altLang="ru-RU" sz="2400"/>
          </a:p>
          <a:p>
            <a:pPr eaLnBrk="1" hangingPunct="1"/>
            <a:r>
              <a:rPr lang="ru-RU" altLang="ru-RU" sz="2400"/>
              <a:t>Для получения полного номера узла нужно перевести число </a:t>
            </a:r>
            <a:r>
              <a:rPr lang="ru-RU" altLang="ru-RU" sz="2400" b="1"/>
              <a:t>101100101100</a:t>
            </a:r>
            <a:r>
              <a:rPr lang="ru-RU" altLang="ru-RU" sz="2400" b="1" baseline="-25000"/>
              <a:t>2</a:t>
            </a:r>
            <a:r>
              <a:rPr lang="ru-RU" altLang="ru-RU" sz="2400"/>
              <a:t> в десятичную систему:  </a:t>
            </a:r>
            <a:r>
              <a:rPr lang="ru-RU" altLang="ru-RU" sz="2400" b="1"/>
              <a:t>101100101100</a:t>
            </a:r>
            <a:r>
              <a:rPr lang="ru-RU" altLang="ru-RU" sz="2400" b="1" baseline="-25000"/>
              <a:t>2</a:t>
            </a:r>
            <a:r>
              <a:rPr lang="ru-RU" altLang="ru-RU" sz="2400"/>
              <a:t> </a:t>
            </a:r>
            <a:r>
              <a:rPr lang="ru-RU" altLang="ru-RU" sz="2400" b="1"/>
              <a:t>=</a:t>
            </a:r>
            <a:r>
              <a:rPr lang="ru-RU" altLang="ru-RU" sz="2400"/>
              <a:t> </a:t>
            </a:r>
            <a:r>
              <a:rPr lang="ru-RU" altLang="ru-RU" sz="2400" b="1"/>
              <a:t>2860</a:t>
            </a:r>
            <a:r>
              <a:rPr lang="ru-RU" altLang="ru-RU" sz="2400"/>
              <a:t> или, что значительно удобнее, выполнить все вычисления в десятичной системе: первое число в полученном двухкомпо-нентном адресе </a:t>
            </a:r>
            <a:r>
              <a:rPr lang="ru-RU" altLang="ru-RU" sz="2400" b="1"/>
              <a:t>11.44</a:t>
            </a:r>
            <a:r>
              <a:rPr lang="ru-RU" altLang="ru-RU" sz="2400"/>
              <a:t> умножается на 2</a:t>
            </a:r>
            <a:r>
              <a:rPr lang="ru-RU" altLang="ru-RU" sz="2400" baseline="30000"/>
              <a:t>8</a:t>
            </a:r>
            <a:r>
              <a:rPr lang="ru-RU" altLang="ru-RU" sz="2400"/>
              <a:t> = 256 (сдвигается на 8 битов влево), а второе просто добавляется к сумме:</a:t>
            </a:r>
          </a:p>
          <a:p>
            <a:pPr eaLnBrk="1" hangingPunct="1"/>
            <a:r>
              <a:rPr lang="ru-RU" altLang="ru-RU" sz="2400"/>
              <a:t>11·256 + 44 = 2860</a:t>
            </a:r>
          </a:p>
          <a:p>
            <a:pPr eaLnBrk="1" hangingPunct="1"/>
            <a:r>
              <a:rPr lang="ru-RU" altLang="ru-RU" sz="2400" b="1" u="sng">
                <a:solidFill>
                  <a:srgbClr val="C00000"/>
                </a:solidFill>
              </a:rPr>
              <a:t>Ответ: 2860.</a:t>
            </a:r>
          </a:p>
          <a:p>
            <a:pPr eaLnBrk="1" hangingPunct="1"/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272332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0" y="908050"/>
            <a:ext cx="9144000" cy="4524375"/>
          </a:xfrm>
          <a:prstGeom prst="rect">
            <a:avLst/>
          </a:prstGeom>
          <a:solidFill>
            <a:srgbClr val="0023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2400" b="1" u="sng">
              <a:solidFill>
                <a:srgbClr val="FFFF00"/>
              </a:solidFill>
            </a:endParaRPr>
          </a:p>
          <a:p>
            <a:pPr eaLnBrk="1" hangingPunct="1"/>
            <a:r>
              <a:rPr lang="ru-RU" altLang="ru-RU" sz="2400" b="1">
                <a:solidFill>
                  <a:srgbClr val="FFFF00"/>
                </a:solidFill>
              </a:rPr>
              <a:t>   По заданным IP-адресу узла и маске определите адрес   сети.</a:t>
            </a:r>
          </a:p>
          <a:p>
            <a:pPr eaLnBrk="1" hangingPunct="1"/>
            <a:endParaRPr lang="ru-RU" altLang="ru-RU" sz="2400">
              <a:solidFill>
                <a:srgbClr val="FFFF00"/>
              </a:solidFill>
            </a:endParaRPr>
          </a:p>
          <a:p>
            <a:pPr eaLnBrk="1" hangingPunct="1"/>
            <a:r>
              <a:rPr lang="ru-RU" altLang="ru-RU" sz="2400">
                <a:solidFill>
                  <a:srgbClr val="FFFF00"/>
                </a:solidFill>
              </a:rPr>
              <a:t>	</a:t>
            </a:r>
            <a:r>
              <a:rPr lang="en-US" altLang="ru-RU" sz="2400">
                <a:solidFill>
                  <a:srgbClr val="FFFF00"/>
                </a:solidFill>
              </a:rPr>
              <a:t>IP-</a:t>
            </a:r>
            <a:r>
              <a:rPr lang="ru-RU" altLang="ru-RU" sz="2400">
                <a:solidFill>
                  <a:srgbClr val="FFFF00"/>
                </a:solidFill>
              </a:rPr>
              <a:t>адрес узла: 	</a:t>
            </a:r>
            <a:r>
              <a:rPr lang="ru-RU" altLang="ru-RU" sz="2400" b="1">
                <a:solidFill>
                  <a:srgbClr val="FFFF00"/>
                </a:solidFill>
              </a:rPr>
              <a:t>218.137.218.137</a:t>
            </a:r>
          </a:p>
          <a:p>
            <a:pPr eaLnBrk="1" hangingPunct="1"/>
            <a:r>
              <a:rPr lang="ru-RU" altLang="ru-RU" sz="2400">
                <a:solidFill>
                  <a:srgbClr val="FFFF00"/>
                </a:solidFill>
              </a:rPr>
              <a:t>	Маска:  		</a:t>
            </a:r>
            <a:r>
              <a:rPr lang="ru-RU" altLang="ru-RU" sz="2400" b="1">
                <a:solidFill>
                  <a:srgbClr val="FFFF00"/>
                </a:solidFill>
              </a:rPr>
              <a:t>255.255.248.0</a:t>
            </a:r>
          </a:p>
          <a:p>
            <a:pPr eaLnBrk="1" hangingPunct="1"/>
            <a:r>
              <a:rPr lang="ru-RU" altLang="ru-RU" sz="2400">
                <a:solidFill>
                  <a:srgbClr val="FFFF00"/>
                </a:solidFill>
              </a:rPr>
              <a:t>  При записи ответа выберите из приведенных в таблице    чисел 4 фрагмента четыре э лемента IP-</a:t>
            </a:r>
          </a:p>
          <a:p>
            <a:pPr eaLnBrk="1" hangingPunct="1"/>
            <a:r>
              <a:rPr lang="ru-RU" altLang="ru-RU" sz="2400">
                <a:solidFill>
                  <a:srgbClr val="FFFF00"/>
                </a:solidFill>
              </a:rPr>
              <a:t>  Адреса и запишите в нужном порядке соответствующие им   буквы без точек.</a:t>
            </a:r>
          </a:p>
          <a:p>
            <a:pPr eaLnBrk="1" hangingPunct="1"/>
            <a:r>
              <a:rPr lang="ru-RU" altLang="ru-RU" sz="2400">
                <a:solidFill>
                  <a:srgbClr val="FFFF00"/>
                </a:solidFill>
              </a:rPr>
              <a:t>	  </a:t>
            </a:r>
            <a:r>
              <a:rPr lang="pt-BR" altLang="ru-RU" sz="2400" b="1">
                <a:solidFill>
                  <a:srgbClr val="FFFF00"/>
                </a:solidFill>
              </a:rPr>
              <a:t>A</a:t>
            </a:r>
            <a:r>
              <a:rPr lang="ru-RU" altLang="ru-RU" sz="2400" b="1">
                <a:solidFill>
                  <a:srgbClr val="FFFF00"/>
                </a:solidFill>
              </a:rPr>
              <a:t>	</a:t>
            </a:r>
            <a:r>
              <a:rPr lang="pt-BR" altLang="ru-RU" sz="2400" b="1">
                <a:solidFill>
                  <a:srgbClr val="FFFF00"/>
                </a:solidFill>
              </a:rPr>
              <a:t> </a:t>
            </a:r>
            <a:r>
              <a:rPr lang="ru-RU" altLang="ru-RU" sz="2400" b="1">
                <a:solidFill>
                  <a:srgbClr val="FFFF00"/>
                </a:solidFill>
              </a:rPr>
              <a:t>  </a:t>
            </a:r>
            <a:r>
              <a:rPr lang="pt-BR" altLang="ru-RU" sz="2400" b="1">
                <a:solidFill>
                  <a:srgbClr val="FFFF00"/>
                </a:solidFill>
              </a:rPr>
              <a:t>B </a:t>
            </a:r>
            <a:r>
              <a:rPr lang="ru-RU" altLang="ru-RU" sz="2400" b="1">
                <a:solidFill>
                  <a:srgbClr val="FFFF00"/>
                </a:solidFill>
              </a:rPr>
              <a:t>	 </a:t>
            </a:r>
            <a:r>
              <a:rPr lang="pt-BR" altLang="ru-RU" sz="2400" b="1">
                <a:solidFill>
                  <a:srgbClr val="FFFF00"/>
                </a:solidFill>
              </a:rPr>
              <a:t>C</a:t>
            </a:r>
            <a:r>
              <a:rPr lang="ru-RU" altLang="ru-RU" sz="2400" b="1">
                <a:solidFill>
                  <a:srgbClr val="FFFF00"/>
                </a:solidFill>
              </a:rPr>
              <a:t>	 </a:t>
            </a:r>
            <a:r>
              <a:rPr lang="pt-BR" altLang="ru-RU" sz="2400" b="1">
                <a:solidFill>
                  <a:srgbClr val="FFFF00"/>
                </a:solidFill>
              </a:rPr>
              <a:t> D </a:t>
            </a:r>
            <a:r>
              <a:rPr lang="ru-RU" altLang="ru-RU" sz="2400" b="1">
                <a:solidFill>
                  <a:srgbClr val="FFFF00"/>
                </a:solidFill>
              </a:rPr>
              <a:t>	  </a:t>
            </a:r>
            <a:r>
              <a:rPr lang="pt-BR" altLang="ru-RU" sz="2400" b="1">
                <a:solidFill>
                  <a:srgbClr val="FFFF00"/>
                </a:solidFill>
              </a:rPr>
              <a:t>E </a:t>
            </a:r>
            <a:r>
              <a:rPr lang="ru-RU" altLang="ru-RU" sz="2400" b="1">
                <a:solidFill>
                  <a:srgbClr val="FFFF00"/>
                </a:solidFill>
              </a:rPr>
              <a:t>	   </a:t>
            </a:r>
            <a:r>
              <a:rPr lang="pt-BR" altLang="ru-RU" sz="2400" b="1">
                <a:solidFill>
                  <a:srgbClr val="FFFF00"/>
                </a:solidFill>
              </a:rPr>
              <a:t>F </a:t>
            </a:r>
            <a:r>
              <a:rPr lang="ru-RU" altLang="ru-RU" sz="2400" b="1">
                <a:solidFill>
                  <a:srgbClr val="FFFF00"/>
                </a:solidFill>
              </a:rPr>
              <a:t>	</a:t>
            </a:r>
            <a:r>
              <a:rPr lang="pt-BR" altLang="ru-RU" sz="2400" b="1">
                <a:solidFill>
                  <a:srgbClr val="FFFF00"/>
                </a:solidFill>
              </a:rPr>
              <a:t>G </a:t>
            </a:r>
            <a:r>
              <a:rPr lang="ru-RU" altLang="ru-RU" sz="2400" b="1">
                <a:solidFill>
                  <a:srgbClr val="FFFF00"/>
                </a:solidFill>
              </a:rPr>
              <a:t>	</a:t>
            </a:r>
            <a:r>
              <a:rPr lang="pt-BR" altLang="ru-RU" sz="2400" b="1">
                <a:solidFill>
                  <a:srgbClr val="FFFF00"/>
                </a:solidFill>
              </a:rPr>
              <a:t>H</a:t>
            </a:r>
          </a:p>
          <a:p>
            <a:pPr eaLnBrk="1" hangingPunct="1"/>
            <a:r>
              <a:rPr lang="ru-RU" altLang="ru-RU" sz="2400" b="1">
                <a:solidFill>
                  <a:srgbClr val="FFFF00"/>
                </a:solidFill>
              </a:rPr>
              <a:t>	255	 249	218 	216 	137	 32	 8 	0</a:t>
            </a:r>
            <a:endParaRPr lang="ru-RU" altLang="ru-RU" sz="2400" b="1" u="sng">
              <a:solidFill>
                <a:srgbClr val="FFFF00"/>
              </a:solidFill>
            </a:endParaRP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3082925" y="317500"/>
            <a:ext cx="1514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u="sng">
                <a:solidFill>
                  <a:srgbClr val="C00000"/>
                </a:solidFill>
              </a:rPr>
              <a:t>Задача 3</a:t>
            </a:r>
          </a:p>
        </p:txBody>
      </p:sp>
    </p:spTree>
    <p:extLst>
      <p:ext uri="{BB962C8B-B14F-4D97-AF65-F5344CB8AC3E}">
        <p14:creationId xmlns:p14="http://schemas.microsoft.com/office/powerpoint/2010/main" val="227703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2700338" y="390525"/>
            <a:ext cx="29162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u="sng">
                <a:solidFill>
                  <a:srgbClr val="C00000"/>
                </a:solidFill>
              </a:rPr>
              <a:t>Решение задачи 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1138" y="858838"/>
            <a:ext cx="8932862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ru-RU" sz="2400" dirty="0"/>
              <a:t>Запишем числа маски сети в двоичной системе счисления.</a:t>
            </a:r>
          </a:p>
          <a:p>
            <a:pPr>
              <a:defRPr/>
            </a:pPr>
            <a:r>
              <a:rPr lang="ru-RU" sz="2400" b="1" dirty="0"/>
              <a:t>255</a:t>
            </a:r>
            <a:r>
              <a:rPr lang="ru-RU" sz="2400" b="1" baseline="-25000" dirty="0"/>
              <a:t>10 </a:t>
            </a:r>
            <a:r>
              <a:rPr lang="ru-RU" sz="2400" b="1" dirty="0"/>
              <a:t>= 11111111</a:t>
            </a:r>
            <a:r>
              <a:rPr lang="ru-RU" sz="2400" b="1" baseline="-25000" dirty="0"/>
              <a:t>2</a:t>
            </a:r>
          </a:p>
          <a:p>
            <a:pPr>
              <a:defRPr/>
            </a:pPr>
            <a:r>
              <a:rPr lang="ru-RU" sz="2400" b="1" dirty="0"/>
              <a:t>248</a:t>
            </a:r>
            <a:r>
              <a:rPr lang="ru-RU" sz="2400" b="1" baseline="-25000" dirty="0"/>
              <a:t>10 </a:t>
            </a:r>
            <a:r>
              <a:rPr lang="ru-RU" sz="2400" b="1" dirty="0"/>
              <a:t>= 11111000</a:t>
            </a:r>
            <a:r>
              <a:rPr lang="ru-RU" sz="2400" b="1" baseline="-25000" dirty="0"/>
              <a:t>2</a:t>
            </a:r>
          </a:p>
          <a:p>
            <a:pPr>
              <a:defRPr/>
            </a:pPr>
            <a:r>
              <a:rPr lang="ru-RU" sz="2400" b="1" dirty="0"/>
              <a:t>0</a:t>
            </a:r>
            <a:r>
              <a:rPr lang="ru-RU" sz="2400" b="1" baseline="-25000" dirty="0"/>
              <a:t>10 </a:t>
            </a:r>
            <a:r>
              <a:rPr lang="ru-RU" sz="2400" b="1" dirty="0"/>
              <a:t>= 00000000</a:t>
            </a:r>
            <a:r>
              <a:rPr lang="ru-RU" sz="2400" b="1" baseline="-25000" dirty="0"/>
              <a:t>2</a:t>
            </a:r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ru-RU" sz="2400" dirty="0"/>
              <a:t>2. Адрес сети получается в результате поразрядной конъюнкции чисел маски и чисел адреса узла</a:t>
            </a:r>
          </a:p>
          <a:p>
            <a:pPr>
              <a:defRPr/>
            </a:pPr>
            <a:r>
              <a:rPr lang="ru-RU" sz="2400" dirty="0"/>
              <a:t>(в двоичном коде). Так как конъюнкция 0 с чем-либо всегда равна 0, то на тех местах, где числа маски равны 0, в адресе узла стоит 0.</a:t>
            </a:r>
          </a:p>
          <a:p>
            <a:pPr>
              <a:defRPr/>
            </a:pPr>
            <a:r>
              <a:rPr lang="ru-RU" sz="2400" dirty="0"/>
              <a:t> Аналогично, там, где числа маски равны 255, стоит само</a:t>
            </a:r>
          </a:p>
          <a:p>
            <a:pPr>
              <a:defRPr/>
            </a:pPr>
            <a:r>
              <a:rPr lang="ru-RU" sz="2400" dirty="0"/>
              <a:t>число, так как конъюнкция 1 с любым числом всегда равна</a:t>
            </a:r>
          </a:p>
          <a:p>
            <a:pPr>
              <a:defRPr/>
            </a:pPr>
            <a:r>
              <a:rPr lang="ru-RU" sz="2400" dirty="0"/>
              <a:t> этому числу.</a:t>
            </a:r>
          </a:p>
          <a:p>
            <a:pPr>
              <a:defRPr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4564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250825" y="981075"/>
            <a:ext cx="8424863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/>
              <a:t>3. Рассмотрим конъюнкцию числа 248 с числом 243.</a:t>
            </a:r>
          </a:p>
          <a:p>
            <a:pPr eaLnBrk="1" hangingPunct="1"/>
            <a:endParaRPr lang="ru-RU" altLang="ru-RU" sz="2400" b="1"/>
          </a:p>
          <a:p>
            <a:pPr eaLnBrk="1" hangingPunct="1"/>
            <a:r>
              <a:rPr lang="ru-RU" altLang="ru-RU" sz="2400" b="1"/>
              <a:t>248</a:t>
            </a:r>
            <a:r>
              <a:rPr lang="ru-RU" altLang="ru-RU" sz="2400" b="1" baseline="-25000"/>
              <a:t>10 </a:t>
            </a:r>
            <a:r>
              <a:rPr lang="ru-RU" altLang="ru-RU" sz="2400" b="1"/>
              <a:t>= 11111000</a:t>
            </a:r>
            <a:r>
              <a:rPr lang="ru-RU" altLang="ru-RU" sz="2400" b="1" baseline="-25000"/>
              <a:t>2</a:t>
            </a:r>
          </a:p>
          <a:p>
            <a:pPr eaLnBrk="1" hangingPunct="1"/>
            <a:r>
              <a:rPr lang="ru-RU" altLang="ru-RU" sz="2400" b="1"/>
              <a:t>218</a:t>
            </a:r>
            <a:r>
              <a:rPr lang="ru-RU" altLang="ru-RU" sz="2400" b="1" baseline="-25000"/>
              <a:t>10 </a:t>
            </a:r>
            <a:r>
              <a:rPr lang="ru-RU" altLang="ru-RU" sz="2400" b="1"/>
              <a:t>= 11011010</a:t>
            </a:r>
            <a:r>
              <a:rPr lang="ru-RU" altLang="ru-RU" sz="2400" b="1" baseline="-25000"/>
              <a:t>2</a:t>
            </a:r>
          </a:p>
          <a:p>
            <a:pPr eaLnBrk="1" hangingPunct="1"/>
            <a:endParaRPr lang="ru-RU" altLang="ru-RU" sz="2400"/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/>
              <a:t>Результатом конъюнкции является число</a:t>
            </a:r>
          </a:p>
          <a:p>
            <a:pPr eaLnBrk="1" hangingPunct="1"/>
            <a:r>
              <a:rPr lang="ru-RU" altLang="ru-RU" sz="2400"/>
              <a:t> </a:t>
            </a:r>
            <a:r>
              <a:rPr lang="ru-RU" altLang="ru-RU" sz="2400" b="1"/>
              <a:t>11011000</a:t>
            </a:r>
            <a:r>
              <a:rPr lang="ru-RU" altLang="ru-RU" sz="2400" b="1" baseline="-25000"/>
              <a:t>2</a:t>
            </a:r>
            <a:r>
              <a:rPr lang="ru-RU" altLang="ru-RU" sz="2400" b="1"/>
              <a:t> = 216</a:t>
            </a:r>
            <a:r>
              <a:rPr lang="ru-RU" altLang="ru-RU" sz="2400" b="1" baseline="-25000"/>
              <a:t>10</a:t>
            </a:r>
            <a:r>
              <a:rPr lang="ru-RU" altLang="ru-RU" sz="2400" b="1"/>
              <a:t>.</a:t>
            </a:r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/>
              <a:t>4. Сопоставим варианты ответа получившимся числам: </a:t>
            </a:r>
            <a:r>
              <a:rPr lang="ru-RU" altLang="ru-RU" sz="2400" b="1"/>
              <a:t>218, 137, 216, 0.</a:t>
            </a:r>
          </a:p>
          <a:p>
            <a:pPr eaLnBrk="1" hangingPunct="1"/>
            <a:endParaRPr lang="ru-RU" altLang="ru-RU" sz="2400" b="1" u="sng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2400" b="1" u="sng">
                <a:solidFill>
                  <a:srgbClr val="C00000"/>
                </a:solidFill>
              </a:rPr>
              <a:t>О т в е т : СEDH</a:t>
            </a:r>
          </a:p>
        </p:txBody>
      </p:sp>
    </p:spTree>
    <p:extLst>
      <p:ext uri="{BB962C8B-B14F-4D97-AF65-F5344CB8AC3E}">
        <p14:creationId xmlns:p14="http://schemas.microsoft.com/office/powerpoint/2010/main" val="383602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74" name="Picture 4" descr="Оптимизация настроек TCP/IP Компьютерный мир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1559" y="3789041"/>
            <a:ext cx="4612442" cy="2766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250825" y="476250"/>
            <a:ext cx="8713788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en-US" altLang="ru-RU" sz="2400"/>
              <a:t>	</a:t>
            </a:r>
            <a:r>
              <a:rPr lang="ru-RU" altLang="ru-RU" sz="2400"/>
              <a:t>Интернет</a:t>
            </a:r>
            <a:r>
              <a:rPr lang="en-US" altLang="ru-RU" sz="1400"/>
              <a:t> </a:t>
            </a:r>
            <a:r>
              <a:rPr lang="ru-RU" altLang="ru-RU" sz="2400"/>
              <a:t>представляет</a:t>
            </a:r>
            <a:r>
              <a:rPr lang="en-US" altLang="ru-RU" sz="1400"/>
              <a:t> </a:t>
            </a:r>
            <a:r>
              <a:rPr lang="ru-RU" altLang="ru-RU" sz="2400"/>
              <a:t>собой</a:t>
            </a:r>
            <a:r>
              <a:rPr lang="ru-RU" altLang="ru-RU" sz="1400"/>
              <a:t> </a:t>
            </a:r>
            <a:r>
              <a:rPr lang="ru-RU" altLang="ru-RU" sz="2400"/>
              <a:t>всемирную информационную компьютерную сеть, которая</a:t>
            </a:r>
            <a:r>
              <a:rPr lang="en-US" altLang="ru-RU" sz="2400"/>
              <a:t> </a:t>
            </a:r>
            <a:r>
              <a:rPr lang="ru-RU" altLang="ru-RU" sz="2400"/>
              <a:t>объединяет в единое целое множество компьютерных сетей, работающих по единым</a:t>
            </a:r>
            <a:r>
              <a:rPr lang="en-US" altLang="ru-RU" sz="2400"/>
              <a:t> </a:t>
            </a:r>
            <a:r>
              <a:rPr lang="ru-RU" altLang="ru-RU" sz="2400"/>
              <a:t>правилам</a:t>
            </a:r>
            <a:r>
              <a:rPr lang="en-US" altLang="ru-RU" sz="2400"/>
              <a:t>.</a:t>
            </a:r>
          </a:p>
          <a:p>
            <a:pPr eaLnBrk="1" hangingPunct="1"/>
            <a:r>
              <a:rPr lang="en-US" altLang="ru-RU" sz="2400"/>
              <a:t>	</a:t>
            </a:r>
            <a:r>
              <a:rPr lang="ru-RU" altLang="ru-RU" sz="2400"/>
              <a:t>Пользователи Интернета подключаются к сети через компьютеры специальных организаций</a:t>
            </a:r>
            <a:r>
              <a:rPr lang="en-US" altLang="ru-RU" sz="2400"/>
              <a:t> </a:t>
            </a:r>
            <a:r>
              <a:rPr lang="ru-RU" altLang="ru-RU" sz="2400"/>
              <a:t>—</a:t>
            </a:r>
            <a:r>
              <a:rPr lang="en-US" altLang="ru-RU" sz="2400"/>
              <a:t> </a:t>
            </a:r>
            <a:r>
              <a:rPr lang="ru-RU" altLang="ru-RU" sz="2400"/>
              <a:t> </a:t>
            </a:r>
            <a:r>
              <a:rPr lang="ru-RU" altLang="ru-RU" sz="2400" b="1"/>
              <a:t>поставщиков услуг Интернета </a:t>
            </a:r>
            <a:r>
              <a:rPr lang="ru-RU" altLang="ru-RU" sz="2400"/>
              <a:t>или </a:t>
            </a:r>
            <a:r>
              <a:rPr lang="ru-RU" altLang="ru-RU" sz="2400" b="1"/>
              <a:t>провайдеров</a:t>
            </a:r>
            <a:r>
              <a:rPr lang="en-US" altLang="ru-RU" sz="2400" b="1"/>
              <a:t>. </a:t>
            </a:r>
            <a:endParaRPr lang="ru-RU" altLang="ru-RU" sz="2400" b="1"/>
          </a:p>
          <a:p>
            <a:pPr eaLnBrk="1" hangingPunct="1"/>
            <a:r>
              <a:rPr lang="ru-RU" altLang="ru-RU" sz="2400"/>
              <a:t>	Интернет</a:t>
            </a:r>
            <a:r>
              <a:rPr lang="en-US" altLang="ru-RU" sz="2400"/>
              <a:t> </a:t>
            </a:r>
            <a:r>
              <a:rPr lang="ru-RU" altLang="ru-RU" sz="2400"/>
              <a:t>осуществляет обмен информацией между двумя любыми компьютерами, подключёнными к сети. Компьютеры, подключённые к Интернету, часто</a:t>
            </a:r>
            <a:r>
              <a:rPr lang="en-US" altLang="ru-RU" sz="2400"/>
              <a:t> </a:t>
            </a:r>
            <a:r>
              <a:rPr lang="ru-RU" altLang="ru-RU" sz="2400"/>
              <a:t>называют </a:t>
            </a:r>
            <a:r>
              <a:rPr lang="ru-RU" altLang="ru-RU" sz="2400" b="1"/>
              <a:t>узлами Интернета </a:t>
            </a:r>
            <a:r>
              <a:rPr lang="ru-RU" altLang="ru-RU" sz="2400"/>
              <a:t>или </a:t>
            </a:r>
            <a:r>
              <a:rPr lang="ru-RU" altLang="ru-RU" sz="2400" b="1"/>
              <a:t>Сайтами</a:t>
            </a:r>
            <a:r>
              <a:rPr lang="ru-RU" altLang="ru-RU" sz="2400"/>
              <a:t>.</a:t>
            </a:r>
            <a:endParaRPr lang="en-US" altLang="ru-RU" sz="2400"/>
          </a:p>
          <a:p>
            <a:pPr eaLnBrk="1" hangingPunct="1"/>
            <a:r>
              <a:rPr lang="en-US" altLang="ru-RU" sz="2400"/>
              <a:t>	</a:t>
            </a:r>
            <a:endParaRPr lang="ru-RU" altLang="ru-RU" sz="2400" b="1"/>
          </a:p>
        </p:txBody>
      </p:sp>
    </p:spTree>
    <p:extLst>
      <p:ext uri="{BB962C8B-B14F-4D97-AF65-F5344CB8AC3E}">
        <p14:creationId xmlns:p14="http://schemas.microsoft.com/office/powerpoint/2010/main" val="32727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2339975" y="765175"/>
            <a:ext cx="3921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C00000"/>
                </a:solidFill>
              </a:rPr>
              <a:t>Решите самостоятельно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950" y="1227138"/>
            <a:ext cx="8928100" cy="4770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u="sng" dirty="0">
                <a:solidFill>
                  <a:srgbClr val="C00000"/>
                </a:solidFill>
              </a:rPr>
              <a:t>Задание 1</a:t>
            </a:r>
          </a:p>
          <a:p>
            <a:pPr>
              <a:defRPr/>
            </a:pPr>
            <a:endParaRPr lang="ru-RU" sz="2400" b="1" u="sng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sz="2400" dirty="0"/>
              <a:t>По заданным IP-адресу узла и маске определите адрес сети.</a:t>
            </a:r>
          </a:p>
          <a:p>
            <a:pPr>
              <a:defRPr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IP-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адрес узла: 224.31.249.137</a:t>
            </a:r>
          </a:p>
          <a:p>
            <a:pPr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Маска: 255.255.240.0</a:t>
            </a:r>
          </a:p>
          <a:p>
            <a:pPr>
              <a:defRPr/>
            </a:pPr>
            <a:r>
              <a:rPr lang="ru-RU" sz="2400" dirty="0"/>
              <a:t>При записи ответа выберите из приведённых в таблице чисел четыре элемента IP-адреса и запишите в нужном порядке соответствующие им буквы без использования точек.</a:t>
            </a:r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ru-RU" sz="2400" b="1" dirty="0"/>
              <a:t>   </a:t>
            </a:r>
            <a:r>
              <a:rPr lang="pt-BR" sz="3200" b="1" dirty="0">
                <a:solidFill>
                  <a:srgbClr val="002346"/>
                </a:solidFill>
              </a:rPr>
              <a:t>A </a:t>
            </a:r>
            <a:r>
              <a:rPr lang="ru-RU" sz="3200" b="1" dirty="0">
                <a:solidFill>
                  <a:srgbClr val="002346"/>
                </a:solidFill>
              </a:rPr>
              <a:t>	   </a:t>
            </a:r>
            <a:r>
              <a:rPr lang="pt-BR" sz="3200" b="1" dirty="0">
                <a:solidFill>
                  <a:srgbClr val="002346"/>
                </a:solidFill>
              </a:rPr>
              <a:t>B</a:t>
            </a:r>
            <a:r>
              <a:rPr lang="ru-RU" sz="3200" b="1" dirty="0">
                <a:solidFill>
                  <a:srgbClr val="002346"/>
                </a:solidFill>
              </a:rPr>
              <a:t>	  </a:t>
            </a:r>
            <a:r>
              <a:rPr lang="pt-BR" sz="3200" b="1" dirty="0">
                <a:solidFill>
                  <a:srgbClr val="002346"/>
                </a:solidFill>
              </a:rPr>
              <a:t> </a:t>
            </a:r>
            <a:r>
              <a:rPr lang="ru-RU" sz="3200" b="1" dirty="0">
                <a:solidFill>
                  <a:srgbClr val="002346"/>
                </a:solidFill>
              </a:rPr>
              <a:t>  </a:t>
            </a:r>
            <a:r>
              <a:rPr lang="pt-BR" sz="3200" b="1" dirty="0">
                <a:solidFill>
                  <a:srgbClr val="002346"/>
                </a:solidFill>
              </a:rPr>
              <a:t>C </a:t>
            </a:r>
            <a:r>
              <a:rPr lang="ru-RU" sz="3200" b="1" dirty="0">
                <a:solidFill>
                  <a:srgbClr val="002346"/>
                </a:solidFill>
              </a:rPr>
              <a:t>	</a:t>
            </a:r>
            <a:r>
              <a:rPr lang="pt-BR" sz="3200" b="1" dirty="0">
                <a:solidFill>
                  <a:srgbClr val="002346"/>
                </a:solidFill>
              </a:rPr>
              <a:t>D </a:t>
            </a:r>
            <a:r>
              <a:rPr lang="ru-RU" sz="3200" b="1" dirty="0">
                <a:solidFill>
                  <a:srgbClr val="002346"/>
                </a:solidFill>
              </a:rPr>
              <a:t>     </a:t>
            </a:r>
            <a:r>
              <a:rPr lang="pt-BR" sz="3200" b="1" dirty="0">
                <a:solidFill>
                  <a:srgbClr val="002346"/>
                </a:solidFill>
              </a:rPr>
              <a:t>E </a:t>
            </a:r>
            <a:r>
              <a:rPr lang="ru-RU" sz="3200" b="1" dirty="0">
                <a:solidFill>
                  <a:srgbClr val="002346"/>
                </a:solidFill>
              </a:rPr>
              <a:t>	 </a:t>
            </a:r>
            <a:r>
              <a:rPr lang="pt-BR" sz="3200" b="1" dirty="0">
                <a:solidFill>
                  <a:srgbClr val="002346"/>
                </a:solidFill>
              </a:rPr>
              <a:t>F </a:t>
            </a:r>
            <a:r>
              <a:rPr lang="ru-RU" sz="3200" b="1" dirty="0">
                <a:solidFill>
                  <a:srgbClr val="002346"/>
                </a:solidFill>
              </a:rPr>
              <a:t>	</a:t>
            </a:r>
            <a:r>
              <a:rPr lang="pt-BR" sz="3200" b="1" dirty="0">
                <a:solidFill>
                  <a:srgbClr val="002346"/>
                </a:solidFill>
              </a:rPr>
              <a:t>G </a:t>
            </a:r>
            <a:r>
              <a:rPr lang="ru-RU" sz="3200" b="1" dirty="0">
                <a:solidFill>
                  <a:srgbClr val="002346"/>
                </a:solidFill>
              </a:rPr>
              <a:t>	</a:t>
            </a:r>
            <a:r>
              <a:rPr lang="pt-BR" sz="3200" b="1" dirty="0">
                <a:solidFill>
                  <a:srgbClr val="002346"/>
                </a:solidFill>
              </a:rPr>
              <a:t>H</a:t>
            </a:r>
          </a:p>
          <a:p>
            <a:pPr>
              <a:defRPr/>
            </a:pPr>
            <a:r>
              <a:rPr lang="ru-RU" sz="3200" b="1" dirty="0">
                <a:solidFill>
                  <a:srgbClr val="002346"/>
                </a:solidFill>
              </a:rPr>
              <a:t> 255	  249    240    224   137 	31     8 	0</a:t>
            </a: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971550" y="5997575"/>
            <a:ext cx="18557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C00000"/>
                </a:solidFill>
              </a:rPr>
              <a:t>О т в е т :</a:t>
            </a: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2994025" y="5983288"/>
            <a:ext cx="13239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 u="sng">
                <a:solidFill>
                  <a:srgbClr val="C00000"/>
                </a:solidFill>
              </a:rPr>
              <a:t>DFCH</a:t>
            </a:r>
          </a:p>
        </p:txBody>
      </p:sp>
    </p:spTree>
    <p:extLst>
      <p:ext uri="{BB962C8B-B14F-4D97-AF65-F5344CB8AC3E}">
        <p14:creationId xmlns:p14="http://schemas.microsoft.com/office/powerpoint/2010/main" val="2374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68313" y="765175"/>
            <a:ext cx="82804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u="sng" dirty="0">
                <a:solidFill>
                  <a:srgbClr val="C00000"/>
                </a:solidFill>
              </a:rPr>
              <a:t>Задание 2</a:t>
            </a:r>
          </a:p>
          <a:p>
            <a:pPr>
              <a:defRPr/>
            </a:pPr>
            <a:endParaRPr lang="ru-RU" sz="2400" b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sz="2400" dirty="0"/>
              <a:t>Для некоторой подсети используется маска</a:t>
            </a:r>
          </a:p>
          <a:p>
            <a:pPr>
              <a:defRPr/>
            </a:pP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255.255.255.192. </a:t>
            </a:r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ru-RU" sz="2400" dirty="0"/>
              <a:t>Сколько различных адресов компьютеров теоретически допускает эта маска, если два адреса (адрес сети и широковещательный) не используют?</a:t>
            </a:r>
          </a:p>
        </p:txBody>
      </p:sp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827088" y="5084763"/>
            <a:ext cx="18938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C00000"/>
                </a:solidFill>
              </a:rPr>
              <a:t>О т в е т:</a:t>
            </a: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2720975" y="5084763"/>
            <a:ext cx="63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 u="sng">
                <a:solidFill>
                  <a:srgbClr val="C00000"/>
                </a:solidFill>
              </a:rPr>
              <a:t>62</a:t>
            </a:r>
          </a:p>
        </p:txBody>
      </p:sp>
    </p:spTree>
    <p:extLst>
      <p:ext uri="{BB962C8B-B14F-4D97-AF65-F5344CB8AC3E}">
        <p14:creationId xmlns:p14="http://schemas.microsoft.com/office/powerpoint/2010/main" val="409197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323850" y="836613"/>
            <a:ext cx="856932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u="sng">
                <a:solidFill>
                  <a:srgbClr val="C00000"/>
                </a:solidFill>
              </a:rPr>
              <a:t>Задание 3</a:t>
            </a:r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/>
              <a:t>Определите порядковый номер компьютера в сети,</a:t>
            </a:r>
          </a:p>
          <a:p>
            <a:pPr eaLnBrk="1" hangingPunct="1"/>
            <a:r>
              <a:rPr lang="ru-RU" altLang="ru-RU" sz="2400"/>
              <a:t> </a:t>
            </a:r>
          </a:p>
          <a:p>
            <a:pPr eaLnBrk="1" hangingPunct="1"/>
            <a:r>
              <a:rPr lang="ru-RU" altLang="ru-RU" sz="2400"/>
              <a:t>если маска подсети </a:t>
            </a:r>
            <a:r>
              <a:rPr lang="ru-RU" altLang="ru-RU" sz="2400" b="1"/>
              <a:t>255.255.255.224</a:t>
            </a:r>
            <a:r>
              <a:rPr lang="ru-RU" altLang="ru-RU" sz="2400"/>
              <a:t> и </a:t>
            </a:r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/>
              <a:t>IP-адрес компьютера в сети </a:t>
            </a:r>
            <a:r>
              <a:rPr lang="ru-RU" altLang="ru-RU" sz="2400" b="1"/>
              <a:t>162.198.0.157</a:t>
            </a:r>
            <a:r>
              <a:rPr lang="ru-RU" altLang="ru-RU" sz="2400"/>
              <a:t>.</a:t>
            </a:r>
          </a:p>
          <a:p>
            <a:pPr eaLnBrk="1" hangingPunct="1"/>
            <a:endParaRPr lang="ru-RU" altLang="ru-RU" sz="2400" b="1">
              <a:solidFill>
                <a:srgbClr val="C00000"/>
              </a:solidFill>
            </a:endParaRPr>
          </a:p>
        </p:txBody>
      </p: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755650" y="4581525"/>
            <a:ext cx="2006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C00000"/>
                </a:solidFill>
              </a:rPr>
              <a:t>О т в е т :</a:t>
            </a: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2947988" y="4581525"/>
            <a:ext cx="639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C00000"/>
                </a:solidFill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168431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323850" y="836613"/>
            <a:ext cx="8569325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u="sng" dirty="0" smtClean="0">
                <a:solidFill>
                  <a:srgbClr val="C00000"/>
                </a:solidFill>
              </a:rPr>
              <a:t>----ПРОЧИТАТЬ----</a:t>
            </a:r>
            <a:endParaRPr lang="ru-RU" altLang="ru-RU" sz="2400" b="1" u="sng" dirty="0">
              <a:solidFill>
                <a:srgbClr val="C00000"/>
              </a:solidFill>
            </a:endParaRPr>
          </a:p>
          <a:p>
            <a:pPr eaLnBrk="1" hangingPunct="1"/>
            <a:endParaRPr lang="ru-RU" altLang="ru-RU" sz="2400" dirty="0"/>
          </a:p>
          <a:p>
            <a:pPr eaLnBrk="1" hangingPunct="1"/>
            <a:endParaRPr lang="ru-RU" altLang="ru-RU" sz="2400" dirty="0"/>
          </a:p>
          <a:p>
            <a:pPr eaLnBrk="1" hangingPunct="1"/>
            <a:r>
              <a:rPr lang="ru-RU" altLang="ru-RU" sz="2400" dirty="0"/>
              <a:t>------------ПРОЧИТАТЬ--------------</a:t>
            </a:r>
          </a:p>
          <a:p>
            <a:pPr eaLnBrk="1" hangingPunct="1"/>
            <a:r>
              <a:rPr lang="ru-RU" altLang="ru-RU" sz="2400" dirty="0"/>
              <a:t>Здравствуйте дорогие пользователи и гости этого сайта. На этом сайте вы найдете: сочинения, презентации, </a:t>
            </a:r>
            <a:r>
              <a:rPr lang="ru-RU" altLang="ru-RU" sz="2400" dirty="0" err="1"/>
              <a:t>тестники</a:t>
            </a:r>
            <a:r>
              <a:rPr lang="ru-RU" altLang="ru-RU" sz="2400" dirty="0"/>
              <a:t> вопрос ответ, различные </a:t>
            </a:r>
            <a:r>
              <a:rPr lang="ru-RU" altLang="ru-RU" sz="2400" dirty="0" smtClean="0"/>
              <a:t>виде-</a:t>
            </a:r>
            <a:r>
              <a:rPr lang="ru-RU" altLang="ru-RU" sz="2400" dirty="0" err="1" smtClean="0"/>
              <a:t>оуроки</a:t>
            </a:r>
            <a:r>
              <a:rPr lang="ru-RU" altLang="ru-RU" sz="2400" dirty="0"/>
              <a:t>. Так же у вас есть возможность и выкладывать свои сочинения и презентации. С Уважением администрация сайта.</a:t>
            </a:r>
          </a:p>
          <a:p>
            <a:pPr eaLnBrk="1" hangingPunct="1"/>
            <a:r>
              <a:rPr lang="ru-RU" altLang="ru-RU" sz="2400" dirty="0"/>
              <a:t>______________________________________________</a:t>
            </a:r>
          </a:p>
          <a:p>
            <a:pPr eaLnBrk="1" hangingPunct="1"/>
            <a:r>
              <a:rPr lang="ru-RU" altLang="ru-RU" sz="2400" dirty="0" smtClean="0"/>
              <a:t>Всё </a:t>
            </a:r>
            <a:r>
              <a:rPr lang="ru-RU" altLang="ru-RU" sz="2400" dirty="0"/>
              <a:t>для школьника: www.tdk-valihanova.at.ua</a:t>
            </a:r>
          </a:p>
          <a:p>
            <a:pPr eaLnBrk="1" hangingPunct="1"/>
            <a:r>
              <a:rPr lang="ru-RU" altLang="ru-RU" sz="2400" dirty="0"/>
              <a:t>Новое на сайте: www.tdk-valihanova.at.ua/load/</a:t>
            </a:r>
          </a:p>
          <a:p>
            <a:pPr eaLnBrk="1" hangingPunct="1"/>
            <a:r>
              <a:rPr lang="ru-RU" altLang="ru-RU" sz="2400" dirty="0"/>
              <a:t>Наш форум: www.tdk-valihanova.at.ua/forum/</a:t>
            </a:r>
            <a:endParaRPr lang="ru-RU" altLang="ru-RU" sz="2400" dirty="0"/>
          </a:p>
          <a:p>
            <a:pPr eaLnBrk="1" hangingPunct="1"/>
            <a:endParaRPr lang="ru-RU" alt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5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0" y="485775"/>
            <a:ext cx="9144000" cy="637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2400"/>
              <a:t>	</a:t>
            </a:r>
            <a:r>
              <a:rPr lang="ru-RU" altLang="ru-RU" sz="2400"/>
              <a:t>Информация в Интернете передаётся с помощью </a:t>
            </a:r>
            <a:r>
              <a:rPr lang="ru-RU" altLang="ru-RU" sz="2400" b="1"/>
              <a:t>адресов и протоколов </a:t>
            </a:r>
            <a:r>
              <a:rPr lang="ru-RU" altLang="ru-RU" sz="2400"/>
              <a:t>(основных понятий</a:t>
            </a:r>
            <a:r>
              <a:rPr lang="en-US" altLang="ru-RU" sz="2400"/>
              <a:t> </a:t>
            </a:r>
            <a:r>
              <a:rPr lang="ru-RU" altLang="ru-RU" sz="2400"/>
              <a:t>Интернета). Даже при временном подключении компьютеру выделяется свой уникальный</a:t>
            </a:r>
            <a:r>
              <a:rPr lang="en-US" altLang="ru-RU" sz="2400"/>
              <a:t> </a:t>
            </a:r>
            <a:r>
              <a:rPr lang="ru-RU" altLang="ru-RU" sz="2400"/>
              <a:t>адрес. Адрес в Интернете однозначно определяет место нахождения компьютера.</a:t>
            </a:r>
          </a:p>
          <a:p>
            <a:pPr eaLnBrk="1" hangingPunct="1"/>
            <a:r>
              <a:rPr lang="ru-RU" altLang="ru-RU" sz="2400"/>
              <a:t>	 </a:t>
            </a:r>
            <a:r>
              <a:rPr lang="ru-RU" altLang="ru-RU" sz="2400" b="1"/>
              <a:t>Адреса</a:t>
            </a:r>
            <a:r>
              <a:rPr lang="ru-RU" altLang="ru-RU" sz="2400"/>
              <a:t> –</a:t>
            </a:r>
            <a:r>
              <a:rPr lang="en-US" altLang="ru-RU" sz="2400"/>
              <a:t> </a:t>
            </a:r>
            <a:r>
              <a:rPr lang="ru-RU" altLang="ru-RU" sz="2400"/>
              <a:t>это важнейшая часть Интернета.</a:t>
            </a:r>
            <a:r>
              <a:rPr lang="en-US" altLang="ru-RU" sz="2400"/>
              <a:t> </a:t>
            </a:r>
          </a:p>
          <a:p>
            <a:pPr eaLnBrk="1" hangingPunct="1"/>
            <a:r>
              <a:rPr lang="en-US" altLang="ru-RU" sz="2400"/>
              <a:t>	</a:t>
            </a:r>
            <a:r>
              <a:rPr lang="ru-RU" altLang="ru-RU" sz="2400" b="1"/>
              <a:t>Протокол</a:t>
            </a:r>
            <a:r>
              <a:rPr lang="ru-RU" altLang="ru-RU" sz="2400"/>
              <a:t> — это правила взаимодействия, это язык для обмена данными в сети Интернет.</a:t>
            </a:r>
            <a:r>
              <a:rPr lang="en-US" altLang="ru-RU" sz="2400"/>
              <a:t> </a:t>
            </a:r>
            <a:r>
              <a:rPr lang="ru-RU" altLang="ru-RU" sz="2400"/>
              <a:t>Чтобы два компьютера могли установить связь, они должны общаться на одном языке, т.е.</a:t>
            </a:r>
            <a:r>
              <a:rPr lang="en-US" altLang="ru-RU" sz="2400"/>
              <a:t> </a:t>
            </a:r>
            <a:r>
              <a:rPr lang="ru-RU" altLang="ru-RU" sz="2400"/>
              <a:t>использовать один и тот же протокол. Наиболее часто используют </a:t>
            </a:r>
            <a:r>
              <a:rPr lang="ru-RU" altLang="ru-RU" sz="2400" b="1"/>
              <a:t>TCP/IP</a:t>
            </a:r>
            <a:r>
              <a:rPr lang="ru-RU" altLang="ru-RU" sz="2400"/>
              <a:t> (Transmission</a:t>
            </a:r>
            <a:r>
              <a:rPr lang="en-US" altLang="ru-RU" sz="2400"/>
              <a:t> Control Protocol / Internet Protocol).</a:t>
            </a:r>
          </a:p>
          <a:p>
            <a:pPr eaLnBrk="1" hangingPunct="1"/>
            <a:r>
              <a:rPr lang="ru-RU" altLang="ru-RU" sz="2400" b="1"/>
              <a:t>	Протокол </a:t>
            </a:r>
            <a:r>
              <a:rPr lang="en-US" altLang="ru-RU" sz="2400" b="1"/>
              <a:t>TCP </a:t>
            </a:r>
            <a:r>
              <a:rPr lang="ru-RU" altLang="ru-RU" sz="2400"/>
              <a:t>разбивает информацию на части и передаёт её по частям, а затем из этих частей собирает исходный образ (оригинал). </a:t>
            </a:r>
            <a:r>
              <a:rPr lang="ru-RU" altLang="ru-RU" sz="2400" b="1"/>
              <a:t>Протокол IP </a:t>
            </a:r>
            <a:r>
              <a:rPr lang="ru-RU" altLang="ru-RU" sz="2400"/>
              <a:t>ведает адресами в Интернете, т.е. путями</a:t>
            </a:r>
            <a:r>
              <a:rPr lang="en-US" altLang="ru-RU" sz="2400"/>
              <a:t> </a:t>
            </a:r>
            <a:r>
              <a:rPr lang="ru-RU" altLang="ru-RU" sz="2400"/>
              <a:t>прохождения информации.</a:t>
            </a:r>
            <a:endParaRPr lang="en-US" altLang="ru-RU" sz="2400"/>
          </a:p>
          <a:p>
            <a:pPr eaLnBrk="1" hangingPunct="1"/>
            <a:r>
              <a:rPr lang="en-US" altLang="ru-RU" sz="2400" b="1"/>
              <a:t>	</a:t>
            </a:r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149588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160338" y="1341438"/>
            <a:ext cx="87820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/>
              <a:t>Интернет является крупнейшим хранилищем файлов. </a:t>
            </a:r>
            <a:r>
              <a:rPr lang="ru-RU" altLang="ru-RU" sz="2400" b="1"/>
              <a:t>Протокол FTP </a:t>
            </a:r>
            <a:r>
              <a:rPr lang="ru-RU" altLang="ru-RU" sz="2400"/>
              <a:t>позволяет получать и передавать файлы. </a:t>
            </a:r>
            <a:r>
              <a:rPr lang="ru-RU" altLang="ru-RU" sz="2400" b="1"/>
              <a:t>Протокол FTP </a:t>
            </a:r>
            <a:r>
              <a:rPr lang="ru-RU" altLang="ru-RU" sz="2400"/>
              <a:t>(File Transfer Protocol - протокол передачи файлов) — средство доступа к отдалённому компьютеру, позволяющие просматривать его каталоги и файлы, переходить из одного каталога в другой, копировать, удалять и обновлять файлы.</a:t>
            </a:r>
          </a:p>
          <a:p>
            <a:pPr eaLnBrk="1" hangingPunct="1"/>
            <a:r>
              <a:rPr lang="ru-RU" altLang="ru-RU" sz="2400"/>
              <a:t>	Для взаимодействия между узлами (сайтами) также используется </a:t>
            </a:r>
            <a:r>
              <a:rPr lang="ru-RU" altLang="ru-RU" sz="2400" b="1"/>
              <a:t>протокол PPP </a:t>
            </a:r>
            <a:r>
              <a:rPr lang="ru-RU" altLang="ru-RU" sz="2400"/>
              <a:t>(Point-to- </a:t>
            </a:r>
            <a:r>
              <a:rPr lang="en-US" altLang="ru-RU" sz="2400"/>
              <a:t>Point Protocol).</a:t>
            </a:r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390187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79388" y="620713"/>
            <a:ext cx="8713787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/>
              <a:t>Адрес документа в Интернете</a:t>
            </a:r>
            <a:r>
              <a:rPr lang="ru-RU" sz="2400" dirty="0"/>
              <a:t> состоит из следующих частей:</a:t>
            </a:r>
          </a:p>
          <a:p>
            <a:pPr>
              <a:defRPr/>
            </a:pPr>
            <a:endParaRPr lang="ru-RU" sz="24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ru-RU" sz="2400" b="1" dirty="0">
                <a:solidFill>
                  <a:srgbClr val="000099"/>
                </a:solidFill>
              </a:rPr>
              <a:t>протокол</a:t>
            </a:r>
            <a:r>
              <a:rPr lang="ru-RU" sz="2400" dirty="0"/>
              <a:t>, чаще всего </a:t>
            </a:r>
            <a:r>
              <a:rPr lang="ru-RU" sz="2400" b="1" dirty="0" err="1"/>
              <a:t>http</a:t>
            </a:r>
            <a:r>
              <a:rPr lang="ru-RU" sz="2400" dirty="0"/>
              <a:t> (для </a:t>
            </a:r>
            <a:r>
              <a:rPr lang="ru-RU" sz="2400" dirty="0" err="1"/>
              <a:t>Web</a:t>
            </a:r>
            <a:r>
              <a:rPr lang="ru-RU" sz="2400" dirty="0"/>
              <a:t>-страниц) </a:t>
            </a:r>
          </a:p>
          <a:p>
            <a:pPr lvl="1">
              <a:defRPr/>
            </a:pPr>
            <a:r>
              <a:rPr lang="ru-RU" sz="2400" dirty="0"/>
              <a:t>	или </a:t>
            </a:r>
            <a:r>
              <a:rPr lang="ru-RU" sz="2400" b="1" dirty="0" err="1"/>
              <a:t>ftp</a:t>
            </a:r>
            <a:r>
              <a:rPr lang="ru-RU" sz="2400" dirty="0"/>
              <a:t> (для файловых архивов)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</a:rPr>
              <a:t>знаки ://,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отделяющие протокол от остальной части адреса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ru-RU" sz="2400" b="1" dirty="0">
                <a:solidFill>
                  <a:srgbClr val="006600"/>
                </a:solidFill>
              </a:rPr>
              <a:t>доменное имя</a:t>
            </a:r>
            <a:r>
              <a:rPr lang="ru-RU" sz="2400" dirty="0">
                <a:solidFill>
                  <a:srgbClr val="006600"/>
                </a:solidFill>
              </a:rPr>
              <a:t> </a:t>
            </a:r>
            <a:r>
              <a:rPr lang="ru-RU" sz="2400" dirty="0"/>
              <a:t>(или IP-адрес) сайта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ru-RU" sz="2400" b="1" dirty="0">
                <a:solidFill>
                  <a:srgbClr val="7030A0"/>
                </a:solidFill>
              </a:rPr>
              <a:t>каталог на сервере</a:t>
            </a:r>
            <a:r>
              <a:rPr lang="ru-RU" sz="2400" dirty="0">
                <a:solidFill>
                  <a:srgbClr val="7030A0"/>
                </a:solidFill>
              </a:rPr>
              <a:t>, </a:t>
            </a:r>
            <a:r>
              <a:rPr lang="ru-RU" sz="2400" dirty="0"/>
              <a:t>где находится файл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ru-RU" sz="2400" b="1" dirty="0"/>
              <a:t>имя файла</a:t>
            </a:r>
          </a:p>
          <a:p>
            <a:pPr lvl="1">
              <a:defRPr/>
            </a:pPr>
            <a:endParaRPr lang="ru-RU" sz="2400" b="1" dirty="0"/>
          </a:p>
          <a:p>
            <a:pPr lvl="1">
              <a:defRPr/>
            </a:pPr>
            <a:r>
              <a:rPr lang="ru-RU" sz="2400" dirty="0"/>
              <a:t>Пример адреса: </a:t>
            </a:r>
          </a:p>
          <a:p>
            <a:pPr lvl="1">
              <a:defRPr/>
            </a:pPr>
            <a:r>
              <a:rPr lang="ru-RU" sz="2400" dirty="0"/>
              <a:t> </a:t>
            </a:r>
            <a:r>
              <a:rPr lang="en-US" sz="3200" b="1" dirty="0">
                <a:solidFill>
                  <a:srgbClr val="000099"/>
                </a:solidFill>
              </a:rPr>
              <a:t>http</a:t>
            </a:r>
            <a:r>
              <a:rPr lang="en-US" sz="3200" b="1" dirty="0">
                <a:solidFill>
                  <a:srgbClr val="C00000"/>
                </a:solidFill>
              </a:rPr>
              <a:t>://</a:t>
            </a:r>
            <a:r>
              <a:rPr lang="en-US" sz="3200" b="1" dirty="0">
                <a:solidFill>
                  <a:srgbClr val="006600"/>
                </a:solidFill>
              </a:rPr>
              <a:t>testedu.ru</a:t>
            </a:r>
            <a:r>
              <a:rPr lang="en-US" sz="3200" b="1" dirty="0"/>
              <a:t>/</a:t>
            </a:r>
            <a:r>
              <a:rPr lang="en-US" sz="3200" b="1" dirty="0">
                <a:solidFill>
                  <a:srgbClr val="7030A0"/>
                </a:solidFill>
              </a:rPr>
              <a:t>test/istoriya</a:t>
            </a:r>
            <a:r>
              <a:rPr lang="en-US" sz="3200" b="1" dirty="0"/>
              <a:t>/11-klass/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67695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231775" y="1700213"/>
            <a:ext cx="878522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/>
              <a:t>У каждого компьютера в сети Интернет есть свой уникаль-ный адрес — Uniform</a:t>
            </a:r>
            <a:r>
              <a:rPr lang="en-US" altLang="ru-RU" sz="2400"/>
              <a:t> Resource Locator (</a:t>
            </a:r>
            <a:r>
              <a:rPr lang="en-US" altLang="ru-RU" sz="2400" b="1"/>
              <a:t>URL</a:t>
            </a:r>
            <a:r>
              <a:rPr lang="en-US" altLang="ru-RU" sz="2400"/>
              <a:t>).</a:t>
            </a:r>
          </a:p>
          <a:p>
            <a:pPr eaLnBrk="1" hangingPunct="1"/>
            <a:r>
              <a:rPr lang="ru-RU" altLang="ru-RU" sz="2400"/>
              <a:t>Цифровые адреса состоят из четырех целых десятичных</a:t>
            </a:r>
            <a:r>
              <a:rPr lang="en-US" altLang="ru-RU" sz="2400"/>
              <a:t> </a:t>
            </a:r>
            <a:r>
              <a:rPr lang="ru-RU" altLang="ru-RU" sz="2400"/>
              <a:t>чисел, разделённых точками, каждое из этих чисел находится в интервале </a:t>
            </a:r>
            <a:r>
              <a:rPr lang="ru-RU" altLang="ru-RU" sz="2400" b="1"/>
              <a:t>0…255</a:t>
            </a:r>
            <a:r>
              <a:rPr lang="ru-RU" altLang="ru-RU" sz="2400"/>
              <a:t>.</a:t>
            </a:r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/>
              <a:t> Пример: </a:t>
            </a:r>
            <a:r>
              <a:rPr lang="ru-RU" altLang="ru-RU" sz="2400" b="1"/>
              <a:t>225.224.196.10.</a:t>
            </a:r>
          </a:p>
          <a:p>
            <a:pPr lvl="1" eaLnBrk="1" hangingPunct="1"/>
            <a:endParaRPr lang="ru-RU" altLang="ru-RU" sz="2400"/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 b="1"/>
              <a:t>	</a:t>
            </a:r>
            <a:endParaRPr lang="ru-RU" altLang="ru-RU" sz="2400"/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908175" y="404813"/>
            <a:ext cx="5903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 b="1" u="sng">
                <a:solidFill>
                  <a:srgbClr val="C00000"/>
                </a:solidFill>
              </a:rPr>
              <a:t>IP – </a:t>
            </a:r>
            <a:r>
              <a:rPr lang="ru-RU" altLang="ru-RU" sz="3200" b="1" u="sng">
                <a:solidFill>
                  <a:srgbClr val="C00000"/>
                </a:solidFill>
              </a:rPr>
              <a:t>адрес   и   Маска сети</a:t>
            </a:r>
          </a:p>
        </p:txBody>
      </p:sp>
    </p:spTree>
    <p:extLst>
      <p:ext uri="{BB962C8B-B14F-4D97-AF65-F5344CB8AC3E}">
        <p14:creationId xmlns:p14="http://schemas.microsoft.com/office/powerpoint/2010/main" val="208907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107950" y="685800"/>
            <a:ext cx="8785225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/>
              <a:t>Максимальное количество </a:t>
            </a:r>
            <a:r>
              <a:rPr lang="en-US" altLang="ru-RU" sz="2400"/>
              <a:t>IP</a:t>
            </a:r>
            <a:r>
              <a:rPr lang="ru-RU" altLang="ru-RU" sz="2400"/>
              <a:t>-адресов, которое может быть использовано в подсети определённого размера, называется </a:t>
            </a:r>
            <a:r>
              <a:rPr lang="ru-RU" altLang="ru-RU" sz="2400" b="1"/>
              <a:t>subnet mask (маской подсети).</a:t>
            </a:r>
          </a:p>
          <a:p>
            <a:pPr eaLnBrk="1" hangingPunct="1"/>
            <a:r>
              <a:rPr lang="ru-RU" altLang="ru-RU" sz="2400"/>
              <a:t>В терминологии сетей TCP/IP </a:t>
            </a:r>
            <a:r>
              <a:rPr lang="ru-RU" altLang="ru-RU" sz="2400" b="1"/>
              <a:t>маской подсети </a:t>
            </a:r>
            <a:r>
              <a:rPr lang="ru-RU" altLang="ru-RU" sz="2400"/>
              <a:t>или </a:t>
            </a:r>
            <a:r>
              <a:rPr lang="ru-RU" altLang="ru-RU" sz="2400" b="1"/>
              <a:t>маской сети </a:t>
            </a:r>
            <a:r>
              <a:rPr lang="ru-RU" altLang="ru-RU" sz="2400"/>
              <a:t>называется битовая маска, определяющая, какая часть IP-адреса узла сети относится к адресу сети, а какая — к адресу самого узла в этой сети.</a:t>
            </a:r>
          </a:p>
          <a:p>
            <a:pPr eaLnBrk="1" hangingPunct="1"/>
            <a:r>
              <a:rPr lang="ru-RU" altLang="ru-RU" sz="2400"/>
              <a:t>Например, </a:t>
            </a:r>
            <a:r>
              <a:rPr lang="ru-RU" altLang="ru-RU" sz="2400" b="1"/>
              <a:t>узел с IP-адресом </a:t>
            </a:r>
            <a:r>
              <a:rPr lang="ru-RU" altLang="ru-RU" sz="2400" b="1">
                <a:solidFill>
                  <a:srgbClr val="000099"/>
                </a:solidFill>
              </a:rPr>
              <a:t>12.34.56.78</a:t>
            </a:r>
            <a:r>
              <a:rPr lang="ru-RU" altLang="ru-RU" sz="2400" b="1"/>
              <a:t> и маской подсети </a:t>
            </a:r>
            <a:r>
              <a:rPr lang="ru-RU" altLang="ru-RU" sz="2400" b="1">
                <a:solidFill>
                  <a:srgbClr val="000099"/>
                </a:solidFill>
              </a:rPr>
              <a:t>255.255.255.0</a:t>
            </a:r>
            <a:r>
              <a:rPr lang="ru-RU" altLang="ru-RU" sz="2400" b="1"/>
              <a:t> находится в сети </a:t>
            </a:r>
            <a:r>
              <a:rPr lang="ru-RU" altLang="ru-RU" sz="2400" b="1">
                <a:solidFill>
                  <a:srgbClr val="000099"/>
                </a:solidFill>
              </a:rPr>
              <a:t>12.34.56.0/24</a:t>
            </a:r>
            <a:r>
              <a:rPr lang="ru-RU" altLang="ru-RU" sz="2400">
                <a:solidFill>
                  <a:srgbClr val="000099"/>
                </a:solidFill>
              </a:rPr>
              <a:t> </a:t>
            </a:r>
          </a:p>
          <a:p>
            <a:pPr eaLnBrk="1" hangingPunct="1"/>
            <a:endParaRPr lang="en-US" altLang="ru-RU" sz="1400"/>
          </a:p>
          <a:p>
            <a:pPr eaLnBrk="1" hangingPunct="1"/>
            <a:r>
              <a:rPr lang="ru-RU" altLang="ru-RU" sz="2400"/>
              <a:t>В следствии того, что в двоичном виде маска представляет из себя непрерывную последовательность нулей или единиц, то в десятичном представлении, каждый октет сетевой маски может принимать только ограниченное число значений, а именно:</a:t>
            </a:r>
            <a:endParaRPr lang="ru-RU" altLang="ru-RU" sz="2400" b="1">
              <a:solidFill>
                <a:srgbClr val="C00000"/>
              </a:solidFill>
            </a:endParaRPr>
          </a:p>
        </p:txBody>
      </p:sp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3779838" y="6524625"/>
            <a:ext cx="46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TextBox 6"/>
          <p:cNvSpPr txBox="1"/>
          <p:nvPr/>
        </p:nvSpPr>
        <p:spPr>
          <a:xfrm>
            <a:off x="755650" y="5940425"/>
            <a:ext cx="78105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0, 128, 192, 224, 240, 248, 252, 254, 255.</a:t>
            </a:r>
          </a:p>
        </p:txBody>
      </p:sp>
    </p:spTree>
    <p:extLst>
      <p:ext uri="{BB962C8B-B14F-4D97-AF65-F5344CB8AC3E}">
        <p14:creationId xmlns:p14="http://schemas.microsoft.com/office/powerpoint/2010/main" val="113036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79388" y="476250"/>
            <a:ext cx="8713787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/>
              <a:t>	Чтобы получить адрес сети, зная IP-адрес и маску подсети, необходимо применить к ним операцию поразрядной конъюнкции (логическое И). </a:t>
            </a:r>
          </a:p>
          <a:p>
            <a:pPr eaLnBrk="1" hangingPunct="1"/>
            <a:r>
              <a:rPr lang="ru-RU" altLang="ru-RU" sz="2400"/>
              <a:t>Например, </a:t>
            </a:r>
          </a:p>
          <a:p>
            <a:pPr eaLnBrk="1" hangingPunct="1"/>
            <a:r>
              <a:rPr lang="ru-RU" altLang="ru-RU" sz="2400" b="1">
                <a:solidFill>
                  <a:srgbClr val="000099"/>
                </a:solidFill>
              </a:rPr>
              <a:t>IP-адрес: </a:t>
            </a:r>
            <a:r>
              <a:rPr lang="ru-RU" altLang="ru-RU" sz="2400" b="1"/>
              <a:t>(192.168.1.2)</a:t>
            </a:r>
          </a:p>
          <a:p>
            <a:pPr eaLnBrk="1" hangingPunct="1"/>
            <a:r>
              <a:rPr lang="ru-RU" altLang="ru-RU" sz="2400" b="1">
                <a:solidFill>
                  <a:srgbClr val="000099"/>
                </a:solidFill>
              </a:rPr>
              <a:t>11000000 10101000 00000001 00000010</a:t>
            </a:r>
          </a:p>
          <a:p>
            <a:pPr eaLnBrk="1" hangingPunct="1"/>
            <a:endParaRPr lang="ru-RU" altLang="ru-RU" sz="2400" b="1">
              <a:solidFill>
                <a:srgbClr val="000099"/>
              </a:solidFill>
            </a:endParaRPr>
          </a:p>
          <a:p>
            <a:pPr eaLnBrk="1" hangingPunct="1"/>
            <a:r>
              <a:rPr lang="ru-RU" altLang="ru-RU" sz="2400" b="1">
                <a:solidFill>
                  <a:srgbClr val="000099"/>
                </a:solidFill>
              </a:rPr>
              <a:t> </a:t>
            </a:r>
            <a:r>
              <a:rPr lang="ru-RU" altLang="ru-RU" sz="2400" b="1">
                <a:solidFill>
                  <a:srgbClr val="C00000"/>
                </a:solidFill>
              </a:rPr>
              <a:t>Маска подсети: </a:t>
            </a:r>
            <a:r>
              <a:rPr lang="ru-RU" altLang="ru-RU" sz="2400" b="1"/>
              <a:t>(255.255.255.0)</a:t>
            </a:r>
          </a:p>
          <a:p>
            <a:pPr eaLnBrk="1" hangingPunct="1"/>
            <a:r>
              <a:rPr lang="ru-RU" altLang="ru-RU" sz="2400" b="1">
                <a:solidFill>
                  <a:srgbClr val="C00000"/>
                </a:solidFill>
              </a:rPr>
              <a:t>11111111 11111111 11111111 00000000 </a:t>
            </a:r>
          </a:p>
          <a:p>
            <a:pPr eaLnBrk="1" hangingPunct="1"/>
            <a:endParaRPr lang="ru-RU" altLang="ru-RU" sz="2400" b="1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2400"/>
              <a:t>Проведя порязрдную конъюнкцию получим</a:t>
            </a:r>
          </a:p>
          <a:p>
            <a:pPr eaLnBrk="1" hangingPunct="1"/>
            <a:r>
              <a:rPr lang="ru-RU" altLang="ru-RU" sz="2400" b="1">
                <a:solidFill>
                  <a:srgbClr val="7030A0"/>
                </a:solidFill>
              </a:rPr>
              <a:t>Адрес сети: 11000000 10101000 00000001 00000000 </a:t>
            </a:r>
            <a:r>
              <a:rPr lang="ru-RU" altLang="ru-RU" sz="2400" b="1"/>
              <a:t>                     		    192.	168.	       1.		   0</a:t>
            </a:r>
          </a:p>
          <a:p>
            <a:pPr eaLnBrk="1" hangingPunct="1"/>
            <a:endParaRPr lang="ru-RU" altLang="ru-RU" sz="2400" b="1"/>
          </a:p>
          <a:p>
            <a:pPr eaLnBrk="1" hangingPunct="1"/>
            <a:r>
              <a:rPr lang="ru-RU" altLang="ru-RU" sz="2400" b="1" u="sng"/>
              <a:t>Адрес сети:  192.168.1.0</a:t>
            </a:r>
          </a:p>
        </p:txBody>
      </p:sp>
    </p:spTree>
    <p:extLst>
      <p:ext uri="{BB962C8B-B14F-4D97-AF65-F5344CB8AC3E}">
        <p14:creationId xmlns:p14="http://schemas.microsoft.com/office/powerpoint/2010/main" val="327653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0" y="747713"/>
            <a:ext cx="8785225" cy="637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/>
              <a:t>Пример, адрес сети </a:t>
            </a:r>
            <a:r>
              <a:rPr lang="ru-RU" altLang="ru-RU" sz="2400" b="1"/>
              <a:t>192.168.0.0/16</a:t>
            </a:r>
            <a:r>
              <a:rPr lang="ru-RU" altLang="ru-RU" sz="2400"/>
              <a:t> (255.255.0.0) означает, что под адрес сети занято </a:t>
            </a:r>
            <a:r>
              <a:rPr lang="ru-RU" altLang="ru-RU" sz="2400" b="1"/>
              <a:t>16 бит</a:t>
            </a:r>
            <a:r>
              <a:rPr lang="ru-RU" altLang="ru-RU" sz="2400"/>
              <a:t>.  Если адрес перевести в двоичное исчисление, то первые16 бит это – 192.168. Это и есть адрес сети: 192.168.0.0</a:t>
            </a:r>
            <a:endParaRPr lang="en-US" altLang="ru-RU" sz="2400"/>
          </a:p>
          <a:p>
            <a:pPr eaLnBrk="1" hangingPunct="1"/>
            <a:endParaRPr lang="en-US" altLang="ru-RU" sz="2400"/>
          </a:p>
          <a:p>
            <a:pPr eaLnBrk="1" hangingPunct="1"/>
            <a:r>
              <a:rPr lang="ru-RU" altLang="ru-RU" sz="2400" b="1"/>
              <a:t>	</a:t>
            </a:r>
            <a:r>
              <a:rPr lang="en-US" altLang="ru-RU" sz="2400" b="1"/>
              <a:t>11111111.11111111.00000000.00000000.</a:t>
            </a:r>
            <a:endParaRPr lang="ru-RU" altLang="ru-RU" sz="2400" b="1"/>
          </a:p>
          <a:p>
            <a:pPr eaLnBrk="1" hangingPunct="1"/>
            <a:endParaRPr lang="ru-RU" altLang="ru-RU" sz="2400"/>
          </a:p>
          <a:p>
            <a:pPr eaLnBrk="1" hangingPunct="1"/>
            <a:endParaRPr lang="ru-RU" altLang="ru-RU" sz="2400"/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/>
              <a:t>	Если мы видим обозначение </a:t>
            </a:r>
            <a:r>
              <a:rPr lang="ru-RU" altLang="ru-RU" sz="2400" b="1"/>
              <a:t>"/24"</a:t>
            </a:r>
            <a:r>
              <a:rPr lang="ru-RU" altLang="ru-RU" sz="2400"/>
              <a:t>, это значит что используется 24 бита, в виде единиц (1), слева направо.</a:t>
            </a:r>
            <a:br>
              <a:rPr lang="ru-RU" altLang="ru-RU" sz="2400"/>
            </a:br>
            <a:r>
              <a:rPr lang="ru-RU" altLang="ru-RU" sz="2400"/>
              <a:t>Например:</a:t>
            </a:r>
            <a:br>
              <a:rPr lang="ru-RU" altLang="ru-RU" sz="2400"/>
            </a:br>
            <a:r>
              <a:rPr lang="ru-RU" altLang="ru-RU" sz="2400" b="1"/>
              <a:t>/14</a:t>
            </a:r>
            <a:r>
              <a:rPr lang="ru-RU" altLang="ru-RU" sz="2400"/>
              <a:t> = 255.255.0.0 = </a:t>
            </a:r>
            <a:r>
              <a:rPr lang="ru-RU" altLang="ru-RU" sz="2400" b="1"/>
              <a:t>11111111.111111</a:t>
            </a:r>
            <a:r>
              <a:rPr lang="ru-RU" altLang="ru-RU" sz="2400"/>
              <a:t>00.00000000.00000000</a:t>
            </a:r>
            <a:br>
              <a:rPr lang="ru-RU" altLang="ru-RU" sz="2400"/>
            </a:br>
            <a:r>
              <a:rPr lang="ru-RU" altLang="ru-RU" sz="2400" b="1"/>
              <a:t>/20</a:t>
            </a:r>
            <a:r>
              <a:rPr lang="ru-RU" altLang="ru-RU" sz="2400"/>
              <a:t> = 255.255.240.0 = </a:t>
            </a:r>
            <a:r>
              <a:rPr lang="ru-RU" altLang="ru-RU" sz="2400" b="1"/>
              <a:t>11111111.11111111.1111</a:t>
            </a:r>
            <a:r>
              <a:rPr lang="ru-RU" altLang="ru-RU" sz="2400"/>
              <a:t>0000.00000000</a:t>
            </a:r>
            <a:endParaRPr lang="en-US" altLang="ru-RU" sz="2400"/>
          </a:p>
          <a:p>
            <a:pPr eaLnBrk="1" hangingPunct="1"/>
            <a:endParaRPr lang="en-US" altLang="ru-RU" sz="2400"/>
          </a:p>
          <a:p>
            <a:pPr eaLnBrk="1" hangingPunct="1"/>
            <a:endParaRPr lang="en-US" altLang="ru-RU" sz="2400"/>
          </a:p>
          <a:p>
            <a:pPr eaLnBrk="1" hangingPunct="1"/>
            <a:endParaRPr lang="ru-RU" altLang="ru-RU" sz="2400"/>
          </a:p>
        </p:txBody>
      </p:sp>
      <p:grpSp>
        <p:nvGrpSpPr>
          <p:cNvPr id="10243" name="Группа 4"/>
          <p:cNvGrpSpPr>
            <a:grpSpLocks/>
          </p:cNvGrpSpPr>
          <p:nvPr/>
        </p:nvGrpSpPr>
        <p:grpSpPr bwMode="auto">
          <a:xfrm>
            <a:off x="923925" y="2836863"/>
            <a:ext cx="2592388" cy="1150937"/>
            <a:chOff x="107140" y="3212976"/>
            <a:chExt cx="2592652" cy="1151321"/>
          </a:xfrm>
        </p:grpSpPr>
        <p:sp>
          <p:nvSpPr>
            <p:cNvPr id="3" name="Левая фигурная скобка 2"/>
            <p:cNvSpPr/>
            <p:nvPr/>
          </p:nvSpPr>
          <p:spPr>
            <a:xfrm rot="16200000">
              <a:off x="1097770" y="2222346"/>
              <a:ext cx="611391" cy="2592652"/>
            </a:xfrm>
            <a:prstGeom prst="leftBrace">
              <a:avLst>
                <a:gd name="adj1" fmla="val 8333"/>
                <a:gd name="adj2" fmla="val 49611"/>
              </a:avLst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245" name="TextBox 3"/>
            <p:cNvSpPr txBox="1">
              <a:spLocks noChangeArrowheads="1"/>
            </p:cNvSpPr>
            <p:nvPr/>
          </p:nvSpPr>
          <p:spPr bwMode="auto">
            <a:xfrm>
              <a:off x="695415" y="3902632"/>
              <a:ext cx="14161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ru-RU" sz="2400" b="1"/>
                <a:t>16 </a:t>
              </a:r>
              <a:r>
                <a:rPr lang="ru-RU" altLang="ru-RU" sz="2400" b="1"/>
                <a:t>бит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731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877</Words>
  <Application>Microsoft Office PowerPoint</Application>
  <PresentationFormat>Экран (4:3)</PresentationFormat>
  <Paragraphs>180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BEST</cp:lastModifiedBy>
  <cp:revision>8</cp:revision>
  <dcterms:created xsi:type="dcterms:W3CDTF">2014-11-13T08:42:40Z</dcterms:created>
  <dcterms:modified xsi:type="dcterms:W3CDTF">2014-12-15T11:30:06Z</dcterms:modified>
</cp:coreProperties>
</file>