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20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94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4305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506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688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891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68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10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473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615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08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009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126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6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540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314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B7ACA-E10A-4394-BCA1-DBA9B1186F7C}" type="datetimeFigureOut">
              <a:rPr lang="ru-RU" smtClean="0"/>
              <a:t>25.12.2014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514D91A-D1C6-4D30-ADCF-E743D97C2F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53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C%D0%B5%D1%81%D1%8F%D1%86" TargetMode="External"/><Relationship Id="rId3" Type="http://schemas.openxmlformats.org/officeDocument/2006/relationships/hyperlink" Target="https://ru.wikipedia.org/wiki/%D0%9C%D0%BD%D0%BE%D0%B6%D0%B5%D1%81%D1%82%D0%B2%D0%BE" TargetMode="External"/><Relationship Id="rId7" Type="http://schemas.openxmlformats.org/officeDocument/2006/relationships/hyperlink" Target="https://ru.wikipedia.org/wiki/%D0%9F%D0%B5%D1%80%D0%B5%D0%BC%D0%B5%D0%BD%D0%BD%D0%B0%D1%8F_%D0%B2%D0%B5%D0%BB%D0%B8%D1%87%D0%B8%D0%BD%D0%B0" TargetMode="External"/><Relationship Id="rId2" Type="http://schemas.openxmlformats.org/officeDocument/2006/relationships/hyperlink" Target="https://ru.wikipedia.org/wiki/%D0%9C%D0%B0%D1%82%D0%B5%D0%BC%D0%B0%D1%82%D0%B8%D0%BA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2%D0%B5%D0%BB%D0%B8%D1%87%D0%B8%D0%BD%D0%B0_(%D0%BC%D0%B0%D1%82%D0%B5%D0%BC%D0%B0%D1%82%D0%B8%D0%BA%D0%B0)" TargetMode="External"/><Relationship Id="rId11" Type="http://schemas.openxmlformats.org/officeDocument/2006/relationships/hyperlink" Target="https://ru.wikipedia.org/wiki/%D0%93%D1%80%D0%B0%D1%84%D0%B8%D0%BA_%D1%84%D1%83%D0%BD%D0%BA%D1%86%D0%B8%D0%B8" TargetMode="External"/><Relationship Id="rId5" Type="http://schemas.openxmlformats.org/officeDocument/2006/relationships/hyperlink" Target="https://ru.wikipedia.org/wiki/%D0%9E%D0%B1%D0%BB%D0%B0%D1%81%D1%82%D1%8C_%D0%B7%D0%BD%D0%B0%D1%87%D0%B5%D0%BD%D0%B8%D0%B9_%D1%84%D1%83%D0%BD%D0%BA%D1%86%D0%B8%D0%B8" TargetMode="External"/><Relationship Id="rId10" Type="http://schemas.openxmlformats.org/officeDocument/2006/relationships/hyperlink" Target="https://ru.wikipedia.org/wiki/%D0%A7%D0%B8%D1%81%D0%BB%D0%BE%D0%B2%D0%B0%D1%8F_%D1%84%D1%83%D0%BD%D0%BA%D1%86%D0%B8%D1%8F" TargetMode="External"/><Relationship Id="rId4" Type="http://schemas.openxmlformats.org/officeDocument/2006/relationships/hyperlink" Target="https://ru.wikipedia.org/wiki/%D0%9E%D0%B1%D0%BB%D0%B0%D1%81%D1%82%D1%8C_%D0%BE%D0%BF%D1%80%D0%B5%D0%B4%D0%B5%D0%BB%D0%B5%D0%BD%D0%B8%D1%8F_%D1%84%D1%83%D0%BD%D0%BA%D1%86%D0%B8%D0%B8" TargetMode="External"/><Relationship Id="rId9" Type="http://schemas.openxmlformats.org/officeDocument/2006/relationships/hyperlink" Target="https://ru.wikipedia.org/wiki/%D0%90%D0%BB%D0%B3%D0%BE%D1%80%D0%B8%D1%82%D0%B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xvatit.com/index.php?title=%D0%9E%D1%81%D0%BD%D0%BE%D0%B2%D0%BD%D1%8B%D0%B5_%D0%BF%D0%BE%D0%BD%D1%8F%D1%82%D0%B8%D1%8F" TargetMode="External"/><Relationship Id="rId2" Type="http://schemas.openxmlformats.org/officeDocument/2006/relationships/hyperlink" Target="http://school.xvatit.com/index.php?title=%D0%A7%D0%B8%D1%81%D0%BB%D0%BE%D0%B2%D1%96_%D0%BD%D0%B5%D1%80%D1%96%D0%B2%D0%BD%D0%BE%D1%81%D1%82%D1%96._%D0%9E%D1%81%D0%BD%D0%BE%D0%B2%D0%BD%D1%96_%D0%B2%D0%BB%D0%B0%D1%81%D1%82%D0%B8%D0%B2%D0%BE%D1%81%D1%82%D1%96_%D1%87%D0%B9%D1%81%D0%BB%D0%BE%D0%B2%D0%B8%D1%85_%D0%BD%D0%B5%D1%80%D1%96%D0%B2%D0%BD%D0%BE%D1%81%D1%82%D0%B5%D0%B9._%D0%9F%D0%BE%D1%87%D0%BB%D0%B5%D0%BD%D0%BD%D0%B5_%D0%B4%D0%BE%D0%B4%D0%B0%D0%B2%D0%B0%D0%BD%D0%BD%D1%8F_%D1%96_%D0%BC%D0%BD%D0%BE%D0%B6%D0%B5%D0%BD%D0%BD%D1%8F_%D0%BD%D0%B5%D1%80%D1%96%D0%B2%D0%BD%D0%BE%D1%81%D1%82%D0%B5%D0%B9._%D0%9F%D1%80%D0%B5%D0%B7%D0%B5%D0%BD%D1%82%D0%B0%D1%86%D1%96%D1%8F_%D1%83%D1%80%D0%BE%D0%BA%D1%8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.xvatit.com/index.php?title=%D0%9F%D1%80%D0%B8%D0%BA%D0%BB%D0%B0%D0%B4%D0%B8_%D0%B3%D1%80%D0%B0%D1%84%D1%96%D0%BA%D1%96%D0%B2_%D0%B7%D0%B0%D0%BB%D0%B5%D0%B6%D0%BD%D0%BE%D1%81%D1%82%D0%B5%D0%B9_%D0%BC%D1%96%D0%B6_%D0%B2%D0%B5%D0%BB%D0%B8%D1%87%D0%B8%D0%BD%D0%B0%D0%BC%D0%B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chool.xvatit.com/index.php?title=%D0%9C%D0%BD%D0%BE%D0%B6%D0%B5%D1%81%D1%82%D0%B2%D0%BE_%D0%B4%D0%B5%D0%B9%D1%81%D1%82%D0%B2%D0%B8%D1%82%D0%B5%D0%BB%D1%8C%D0%BD%D1%8B%D1%85_%D1%87%D0%B8%D1%81%D0%B5%D0%BB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функции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968" y="4488154"/>
            <a:ext cx="8153768" cy="1753619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Студентка группы С 13 П</a:t>
            </a:r>
          </a:p>
          <a:p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Гусенова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Наина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32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http://mathprofi.ru/i/nepreryvnost_funkcii_i_tochki_razryva_clip_image0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55" y="2026534"/>
            <a:ext cx="3536857" cy="365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st03.kakprosto.ru/images/article/2011/9/7/1_5254fcfbbd1645254fcfbbd1a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828" y="2026534"/>
            <a:ext cx="5073374" cy="3805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838642"/>
              </p:ext>
            </p:extLst>
          </p:nvPr>
        </p:nvGraphicFramePr>
        <p:xfrm>
          <a:off x="424070" y="1974574"/>
          <a:ext cx="9568069" cy="4041913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568069"/>
              </a:tblGrid>
              <a:tr h="404191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11627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----ПРОЧИТАТЬ----</a:t>
            </a:r>
            <a:br>
              <a:rPr lang="ru-RU" dirty="0" smtClean="0"/>
            </a:br>
            <a:r>
              <a:rPr lang="ru-RU" dirty="0" smtClean="0"/>
              <a:t>----</a:t>
            </a:r>
            <a:r>
              <a:rPr lang="en-US" dirty="0"/>
              <a:t>READ </a:t>
            </a:r>
            <a:r>
              <a:rPr lang="en-US" dirty="0" smtClean="0"/>
              <a:t>----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37159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Здравствуйте дорогие пользователи и гости этого сайта. На этом сайте вы найдете: сочинения, презентации, </a:t>
            </a:r>
            <a:r>
              <a:rPr lang="ru-RU" dirty="0" err="1"/>
              <a:t>тестники</a:t>
            </a:r>
            <a:r>
              <a:rPr lang="ru-RU" dirty="0"/>
              <a:t> вопрос ответ, различные видео-уроки. Так же у вас есть возможность и выкладывать свои сочинения и презентации. С Уважением администрация сайта.</a:t>
            </a:r>
          </a:p>
          <a:p>
            <a:r>
              <a:rPr lang="en-US" dirty="0" smtClean="0"/>
              <a:t>Hello </a:t>
            </a:r>
            <a:r>
              <a:rPr lang="en-US" dirty="0"/>
              <a:t>dear users and visitors of this site. On this site you will find: essays, presentations, </a:t>
            </a:r>
            <a:r>
              <a:rPr lang="en-US" dirty="0" err="1"/>
              <a:t>testniki</a:t>
            </a:r>
            <a:r>
              <a:rPr lang="en-US" dirty="0"/>
              <a:t> question answer various video tutorials. Just you have the opportunity and share their essays and presentations. Regards the site administration.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ru-RU" dirty="0"/>
              <a:t>Все для школьника: </a:t>
            </a:r>
            <a:r>
              <a:rPr lang="en-US" dirty="0"/>
              <a:t>www.tdk-valihanova.at.ua</a:t>
            </a:r>
          </a:p>
          <a:p>
            <a:r>
              <a:rPr lang="ru-RU" dirty="0"/>
              <a:t>Новое на сайте: </a:t>
            </a:r>
            <a:r>
              <a:rPr lang="en-US" dirty="0"/>
              <a:t>www.tdk-valihanova.at.ua/load/</a:t>
            </a:r>
          </a:p>
          <a:p>
            <a:r>
              <a:rPr lang="ru-RU" dirty="0"/>
              <a:t>Наш форум: </a:t>
            </a:r>
            <a:r>
              <a:rPr lang="en-US" dirty="0"/>
              <a:t>www.tdk-valihanova.at.ua/forum/</a:t>
            </a:r>
          </a:p>
          <a:p>
            <a:r>
              <a:rPr lang="en-US" dirty="0"/>
              <a:t>______________________________________________</a:t>
            </a:r>
          </a:p>
          <a:p>
            <a:r>
              <a:rPr lang="en-US" dirty="0"/>
              <a:t>All for a student: www.tdk-valihanova.at.ua</a:t>
            </a:r>
          </a:p>
          <a:p>
            <a:r>
              <a:rPr lang="en-US" dirty="0"/>
              <a:t>New on the site: www.tdk-valihanova.at.ua/load/</a:t>
            </a:r>
          </a:p>
          <a:p>
            <a:r>
              <a:rPr lang="en-US" dirty="0"/>
              <a:t>Our forum: www.tdk-valihanova.at.ua/forum/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72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кция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отображение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Математика"/>
              </a:rPr>
              <a:t>математическое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понятие, отражающее связь между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элементами</a:t>
            </a:r>
            <a:r>
              <a:rPr lang="ru-RU" sz="26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Множество"/>
              </a:rPr>
              <a:t>множеств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Другими словами, функция — это правило, по которому каждому элементу одного множества (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называемого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 tooltip="Область определения функции"/>
              </a:rPr>
              <a:t>областью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Область определения функции"/>
              </a:rPr>
              <a:t> определения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ставится в соответствие некоторый элемент другого множества (называемого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5" tooltip="Область значений функции"/>
              </a:rPr>
              <a:t>областью значений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Математическое понятие функции выражает интуитивное представление о том, как одна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Величина (математика)"/>
              </a:rPr>
              <a:t>величина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полностью определяет значение другой величины. Так значение 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Переменная величина"/>
              </a:rPr>
              <a:t>переменной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X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однозначно определяет значение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X </a:t>
            </a:r>
            <a:r>
              <a:rPr lang="en-US" b="1" i="1" baseline="2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2</a:t>
            </a:r>
            <a:r>
              <a:rPr lang="ru-RU" dirty="0"/>
              <a:t>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 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8" tooltip="Месяц"/>
              </a:rPr>
              <a:t>месяца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однозначно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определяет значение следующего за ним месяца. Аналогично, некоторый задуманный заранее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9" tooltip="Алгоритм"/>
              </a:rPr>
              <a:t>алгоритм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 варьируемым входным данным выдаёт определённые выходные данные.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под термином «функция» понимается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10" tooltip="Числовая функция"/>
              </a:rPr>
              <a:t>числовая функция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то есть функция, которая ставит одни числа в соответствие другим. Эти функции удобно представляются на рисунках в виде 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11" tooltip="График функции"/>
              </a:rPr>
              <a:t>графиков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9479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функции на монотонность</a:t>
            </a:r>
          </a:p>
        </p:txBody>
      </p:sp>
      <p:sp>
        <p:nvSpPr>
          <p:cNvPr id="6" name="Rectangle 31"/>
          <p:cNvSpPr>
            <a:spLocks noGrp="1" noChangeArrowheads="1"/>
          </p:cNvSpPr>
          <p:nvPr>
            <p:ph idx="1"/>
          </p:nvPr>
        </p:nvSpPr>
        <p:spPr bwMode="auto">
          <a:xfrm>
            <a:off x="198783" y="2397156"/>
            <a:ext cx="10084904" cy="31393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Функцию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называют возрастающей на множестве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X⊂D(f)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для любых точек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множества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таких, что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x1&lt;x2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выполняется неравенство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f(x1)&lt;f(x2)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Функцию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y=f(x)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называют убывающей на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множестве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X⊂D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если для любых точек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x1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x2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множества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таких, что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x1&lt;x2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выполняется неравенство 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f(x1)&gt;f(x2)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Иными словами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функция возрастает, если большему значению аргумента соответствует большее значение функции;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 убывает, если большему значению аргумента соответствует меньшее значение функции.</a:t>
            </a:r>
          </a:p>
          <a:p>
            <a:pPr marL="0" lvl="0" indent="0" defTabSz="914400">
              <a:buClrTx/>
              <a:buSzTx/>
              <a:buNone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33839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1" dirty="0"/>
              <a:t>Свойства функций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10749"/>
            <a:ext cx="8596668" cy="5115338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1</a:t>
            </a:r>
            <a:r>
              <a:rPr lang="ru-RU" sz="6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Функцию у = f(х) называют возрастающей на множестве X с D(f), если для любых двух точек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множества X, таких, что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&lt;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выполняется 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Числові нерівності. Основні властивості чйслових нерівностей. Почленне додавання і множення нерівностей. Презентація уроку"/>
              </a:rPr>
              <a:t>неравенство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f(х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&lt; f(х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6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2.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Функцию у = f(х) называют убывающей на множестве X с D(f), если для любых монотонность двух точек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множества X, таких, что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&lt; х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функции    выполняется неравенство f(x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&gt; f(x</a:t>
            </a:r>
            <a:r>
              <a:rPr lang="ru-RU" sz="6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удобнее пользоваться следующими формулировками: функция возрастает, если большему значению аргумента соответствует большее значение функции; функция убывает, если большему значению аргумента соответствует меньшее значение функции.</a:t>
            </a:r>
            <a:b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7-м и 8-м классах мы использовали следующее геометрическое истолкование понятий возрастания или убывания функции: двигаясь по графику возрастающей функции слева направо, мы как бы поднимаемся в </a:t>
            </a:r>
            <a:r>
              <a:rPr lang="ru-RU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горку; 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двигаясь по графику убывающей функции слева направо, как бы спускаемся с </a:t>
            </a:r>
            <a:r>
              <a:rPr lang="ru-RU" sz="6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горки.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термины «возрастающая функция», «убывающая 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Основные понятия"/>
              </a:rPr>
              <a:t>функция</a:t>
            </a:r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объединяют общим названием монотонная функция, а исследование функции на возрастание или убывание называют исследованием функции на монотонность.</a:t>
            </a:r>
            <a:b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6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Отметим еще одно обстоятельство: если функция возрастает (или убывает) в своей естественной области определения, то обычно говорят, что функция возрастающая (или убывающая) — без указания числового множества X.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1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3.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Функцию у — f(х) называют ограниченной снизу на множестве X с D (f), если все значения функции на множестве X больше некоторого числа (иными словами, если существует число m такое, что для любого значения х є X выполняется неравенство f(х) &gt;m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4.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Функцию у = f(х) называют ограниченной сверху на множестве X с D (f), если все значения функции меньше некоторого числа (иными словами, если существует число М такое, что для любого значения х є X выполняется неравенство f(х) &lt; М).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множество X не указано, то подразумевается, что речь идет об ограниченности функции снизу или сверху во всей области определения.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функция ограничена и снизу, и сверху, то ее называют ограниченной.</a:t>
            </a:r>
            <a:b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Ограниченность функции легко прочитывается по ее 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Приклади графіків залежностей між величинами"/>
              </a:rPr>
              <a:t>графику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если функция ограничена снизу, то ее график целиком расположен выше некоторой горизонтальной прямой у = 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т;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функция ограничена сверху, то ее график целиком расположен ниже некоторой горизонтальной прямой у = 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694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930401"/>
                <a:ext cx="8596668" cy="4110962"/>
              </a:xfrm>
            </p:spPr>
            <p:txBody>
              <a:bodyPr>
                <a:noAutofit/>
              </a:bodyPr>
              <a:lstStyle/>
              <a:p>
                <a:r>
                  <a:rPr lang="ru-RU" sz="20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Определение 5.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 Число m называют наименьшим значением функции у = f(х) на множестве X С D(f), если:</a:t>
                </a:r>
              </a:p>
              <a:p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в Х существует    такая точка х</a:t>
                </a:r>
                <a:r>
                  <a:rPr lang="ru-RU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что f(х</a:t>
                </a:r>
                <a:r>
                  <a:rPr lang="ru-RU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m;</a:t>
                </a:r>
              </a:p>
              <a:p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2)  для всех x из X выполняется неравенство m&gt;f(х</a:t>
                </a:r>
                <a:r>
                  <a:rPr lang="ru-RU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</a:p>
              <a:p>
                <a:r>
                  <a:rPr lang="ru-RU" sz="20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Определение 6.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 Число М называют наибольшим значением функции у = f(x) на множестве X С D(f), если:</a:t>
                </a:r>
                <a:b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в Х    существует такая точка х</a:t>
                </a:r>
                <a:r>
                  <a:rPr lang="ru-RU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что f(x</a:t>
                </a:r>
                <a:r>
                  <a:rPr lang="ru-RU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М</a:t>
                </a:r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Наименьшее значение функции мы обозначали и в 7-м, и в 8-м классах символом у, а наибольшее — символом у</a:t>
                </a:r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 для всех x из X выполняется </a:t>
                </a:r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неравенство</a:t>
                </a:r>
                <a14:m>
                  <m:oMath xmlns:m="http://schemas.openxmlformats.org/officeDocument/2006/math">
                    <m:r>
                      <a:rPr lang="ru-RU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)≤</m:t>
                    </m:r>
                    <m:r>
                      <a:rPr lang="el-GR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ℱ</m:t>
                    </m:r>
                    <m:r>
                      <a:rPr lang="ru-RU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2000" b="0" i="0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ru-RU" sz="2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  <a:p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Если 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hlinkClick r:id="rId2" tooltip="Множество действительных чисел"/>
                  </a:rPr>
                  <a:t>множество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X не указано, то подразумевается, что речь идет об отыскании наименьшего или наибольшего значения функции во всей области определения.</a:t>
                </a:r>
                <a:endParaRPr lang="ru-RU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930401"/>
                <a:ext cx="8596668" cy="4110962"/>
              </a:xfrm>
              <a:blipFill rotWithShape="0">
                <a:blip r:embed="rId3"/>
                <a:stretch>
                  <a:fillRect l="-284" t="-890" r="-567" b="-137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5578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 очевидны следующие полезные утверждения:</a:t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   Если у функции существует Y, то она ограничена снизу.</a:t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   Если у функции существует Y, то она ограничена сверху.</a:t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    Если функция не ограничена снизу, то Y не существует.</a:t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    Если функция не ограничена сверху, то Y не существует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9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схема исследования функции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71476"/>
            <a:ext cx="8596668" cy="446549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область определения функции. Выделить особые точки (точки разрыва).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Проверить наличие вертикальных асимптот в точках разрыва и на границах области определения.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точки пересечения с осями координат.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Установить, является ли функция чётной или нечётной.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является ли функция периодической или нет (только для тригонометрических функций, остальные непериодические, пункт пропускается).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точки экстремума и интервалы монотонности (возрастания и убывания) функции.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точки перегиба и интервалы выпуклости-вогнутости.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Найти наклонные асимптоты функции.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Построить график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7428987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6" name="Picture 6" descr="https://encrypted-tbn2.gstatic.com/images?q=tbn:ANd9GcT8TTPpZvZ4C1YXMcSK2Xv_xz8RIXMPy8KFIDIXiabmpc6tdvtj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764" y="2056207"/>
            <a:ext cx="4062350" cy="4801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371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273</Words>
  <Application>Microsoft Office PowerPoint</Application>
  <PresentationFormat>Произвольный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Грань</vt:lpstr>
      <vt:lpstr>Понятие функции</vt:lpstr>
      <vt:lpstr>Функция </vt:lpstr>
      <vt:lpstr>Исследование функции на монотонность</vt:lpstr>
      <vt:lpstr>Свойства функций</vt:lpstr>
      <vt:lpstr>Презентация PowerPoint</vt:lpstr>
      <vt:lpstr>Презентация PowerPoint</vt:lpstr>
      <vt:lpstr>Презентация PowerPoint</vt:lpstr>
      <vt:lpstr>Общая схема исследования функции </vt:lpstr>
      <vt:lpstr>Презентация PowerPoint</vt:lpstr>
      <vt:lpstr>Презентация PowerPoint</vt:lpstr>
      <vt:lpstr>----ПРОЧИТАТЬ---- ----READ ----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функции</dc:title>
  <dc:creator>Sasha</dc:creator>
  <cp:lastModifiedBy>BEST</cp:lastModifiedBy>
  <cp:revision>7</cp:revision>
  <dcterms:created xsi:type="dcterms:W3CDTF">2014-12-24T13:02:01Z</dcterms:created>
  <dcterms:modified xsi:type="dcterms:W3CDTF">2014-12-25T08:10:03Z</dcterms:modified>
</cp:coreProperties>
</file>