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59" r:id="rId18"/>
    <p:sldId id="269" r:id="rId19"/>
    <p:sldId id="274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5F3B-4789-4783-8732-514AECD2562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E881BE-D637-476C-A93B-ADD899C800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49952-079E-4282-AD19-5FDD34EEB28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0152D-67F0-4B8B-9D3C-94856661C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3C4271-EC20-473D-90B4-2AA8C0A8BC89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95AD7-35F5-482A-83A5-91EE789E59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EC6CF1-89BB-4A23-B0B4-D36E5CF03A4F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10E98-B93B-45EC-8064-AE4F8F59B4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4F07-7FBC-4CFD-800B-B9566D301BAB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4F428A-8E42-4EDC-BCA3-C074D39424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D0D5A-CF64-4A96-AC2D-BD866A48E461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D571B-5E11-4B65-8F52-B0E1BE49A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8BC2E-A533-48FC-BDCF-1AC04343985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3030B3-2AC4-470B-8F19-1148AFAB9D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17493-E77A-4B69-9A33-63830B18EFAD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BE9605-B002-4ADF-8BA6-1A601D1A8F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19C97E-DC48-457D-BF4B-A047A8EE75F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A228-EAD3-46CE-9CEF-F0CA341C1E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FD52E-7E1E-4365-AC68-0C05CFCEDA28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FD7E66-F8F1-4A15-9EA9-181F1B3626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"/>
          <p:cNvSpPr/>
          <p:nvPr/>
        </p:nvSpPr>
        <p:spPr>
          <a:xfrm>
            <a:off x="9001125" y="4846638"/>
            <a:ext cx="142875" cy="20113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9"/>
          <p:cNvSpPr/>
          <p:nvPr/>
        </p:nvSpPr>
        <p:spPr>
          <a:xfrm>
            <a:off x="9001125" y="0"/>
            <a:ext cx="142875" cy="48466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AF3DB3-99DE-4311-B7B3-84B421D68632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AE3D61F2-8327-4102-91BB-57D1317788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52600"/>
            <a:ext cx="7620000" cy="437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0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8BEF0EE6-9F21-4A73-BF93-03467B6CAE6A}" type="datetimeFigureOut">
              <a:rPr lang="ru-RU"/>
              <a:pPr>
                <a:defRPr/>
              </a:pPr>
              <a:t>22.01.2015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4163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219" y="5885656"/>
            <a:ext cx="1316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 b="1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C1686B40-C8DE-4BD2-807A-7D384BB5E5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5" y="0"/>
            <a:ext cx="142875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5" y="1371600"/>
            <a:ext cx="142875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65" r:id="rId8"/>
    <p:sldLayoutId id="2147483673" r:id="rId9"/>
    <p:sldLayoutId id="2147483664" r:id="rId10"/>
    <p:sldLayoutId id="2147483663" r:id="rId11"/>
  </p:sldLayoutIdLst>
  <p:transition spd="slow"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 spc="-6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ts val="600"/>
        </a:spcAft>
        <a:buFont typeface="Arial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adm.gov.ru/projects/zp/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fadm.gov.ru/projects/td/" TargetMode="External"/><Relationship Id="rId4" Type="http://schemas.openxmlformats.org/officeDocument/2006/relationships/hyperlink" Target="http://www.fadm.gov.ru/projects/mp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img0.liveinternet.ru/images/attach/b/1/17556/17556750_emo.jpg" TargetMode="External"/><Relationship Id="rId13" Type="http://schemas.openxmlformats.org/officeDocument/2006/relationships/hyperlink" Target="http://lineout.thestranger.com/files/2007/05/RussianRainbowGathering_4Aug2005.jpg" TargetMode="External"/><Relationship Id="rId3" Type="http://schemas.openxmlformats.org/officeDocument/2006/relationships/hyperlink" Target="http://ru.wikipedia.org/wiki/%D0%F3%F1%F1%EE,_%C6%E0%ED-%C6%E0%EA" TargetMode="External"/><Relationship Id="rId7" Type="http://schemas.openxmlformats.org/officeDocument/2006/relationships/hyperlink" Target="http://fk-rostselmash.ru/wp-content/uploads/2010/12/232218.jpg" TargetMode="External"/><Relationship Id="rId12" Type="http://schemas.openxmlformats.org/officeDocument/2006/relationships/hyperlink" Target="http://stat18.privet.ru/lr/0a301bcd1834ddb8354fe666f30a5293" TargetMode="External"/><Relationship Id="rId2" Type="http://schemas.openxmlformats.org/officeDocument/2006/relationships/hyperlink" Target="http://cs403431.vk.me/v403431910/2eaf/hanvIiFH9Sc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nordportal.ru/upload/iblock/f01/molodech.jpg" TargetMode="External"/><Relationship Id="rId11" Type="http://schemas.openxmlformats.org/officeDocument/2006/relationships/hyperlink" Target="http://s017.radikal.ru/i416/1111/f1/e3276386df64.jpg" TargetMode="External"/><Relationship Id="rId5" Type="http://schemas.openxmlformats.org/officeDocument/2006/relationships/hyperlink" Target="http://im6-tub-ru.yandex.net/i?id=571547562-25-72&amp;n=21" TargetMode="External"/><Relationship Id="rId10" Type="http://schemas.openxmlformats.org/officeDocument/2006/relationships/hyperlink" Target="http://www.reklamodatel.ru/_data/objects/00753/icon.jpg" TargetMode="External"/><Relationship Id="rId4" Type="http://schemas.openxmlformats.org/officeDocument/2006/relationships/hyperlink" Target="http://ru.wikipedia.org/wiki/%CC%EE%EB%EE%E4%B8%E6%FC" TargetMode="External"/><Relationship Id="rId9" Type="http://schemas.openxmlformats.org/officeDocument/2006/relationships/hyperlink" Target="http://media.baltinfo.ru/photo/new/b23436.jpg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dmin-rio.nichost.ru/images/000_16.jpg" TargetMode="External"/><Relationship Id="rId3" Type="http://schemas.openxmlformats.org/officeDocument/2006/relationships/hyperlink" Target="http://cs10555.vk.me/u17303718/115996585/x_e18c9fce.jpg" TargetMode="External"/><Relationship Id="rId7" Type="http://schemas.openxmlformats.org/officeDocument/2006/relationships/hyperlink" Target="http://ru.wikipedia.org/wiki/%D0%94%D0%B5%D0%BD%D1%8C_%D0%BC%D0%BE%D0%BB%D0%BE%D0%B4%D1%91%D0%B6%D0%B8_(%D0%A0%D0%BE%D1%81%D1%81%D0%B8%D1%8F)" TargetMode="External"/><Relationship Id="rId2" Type="http://schemas.openxmlformats.org/officeDocument/2006/relationships/hyperlink" Target="http://korsovet.ru/wp-content/uploads/2012/05/%D0%BA%D1%80%D0%B8%D1%88%D0%BD%D0%B0%D0%B8%D1%82%D1%8B-%D0%B2-%D0%BC%D0%BE%D1%81%D0%BA%D0%B2%D0%B5.jpg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vmo.rgub.ru/files/report-937-2.pdf" TargetMode="External"/><Relationship Id="rId5" Type="http://schemas.openxmlformats.org/officeDocument/2006/relationships/hyperlink" Target="http://www.tulapressa.ru/wp-content/images/52b70604c6b403.78330635.jpg" TargetMode="External"/><Relationship Id="rId10" Type="http://schemas.openxmlformats.org/officeDocument/2006/relationships/hyperlink" Target="http://www.vedtver.ru/data/uploads/2013-03/page/17144/seliger.jpg" TargetMode="External"/><Relationship Id="rId4" Type="http://schemas.openxmlformats.org/officeDocument/2006/relationships/hyperlink" Target="http://pokolenie-ru.com/uploads/svecha-pamjati/svecha_pamyati_11.jpg" TargetMode="External"/><Relationship Id="rId9" Type="http://schemas.openxmlformats.org/officeDocument/2006/relationships/hyperlink" Target="http://www.4erdak.ru/spaw2/uploads/images/lob3.jpg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62950" cy="13716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/>
              <a:t>Молодежь как социальная группа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1763" y="1408113"/>
            <a:ext cx="6315075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5513" y="6257925"/>
            <a:ext cx="67198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Фатеева Т.А., учитель истории МБОУГ № 20 г. Тулы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94750" cy="541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Типы самодеятельности молодежи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236538" y="981075"/>
            <a:ext cx="5786437" cy="25241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Альтернативный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Базируется на выработке альтернативных системно противоречащих общепринятым моделей поведения, которое становится самоцелью</a:t>
            </a:r>
          </a:p>
        </p:txBody>
      </p:sp>
      <p:pic>
        <p:nvPicPr>
          <p:cNvPr id="8194" name="Picture 2" descr="C:\Users\Fateeva\Desktop\Молодежь как социальная группа\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5963" y="731838"/>
            <a:ext cx="2809875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8195" name="Picture 3" descr="C:\Users\Fateeva\Desktop\Молодежь как социальная группа\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52600" y="3657600"/>
            <a:ext cx="4267200" cy="3114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94750" cy="541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Типы самодеятельности молодежи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60338" y="765175"/>
            <a:ext cx="4695825" cy="32623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Социальный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Направлен на решение конкретных социальных проблем (экологические движения, движение за возрождение и сохранение культурно-исторического наследия и др.</a:t>
            </a:r>
          </a:p>
        </p:txBody>
      </p:sp>
      <p:pic>
        <p:nvPicPr>
          <p:cNvPr id="9218" name="Picture 2" descr="C:\Users\Fateeva\Desktop\Молодежь как социальная группа\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75" y="4081463"/>
            <a:ext cx="4119563" cy="241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19" name="Picture 3" descr="C:\Users\Fateeva\Desktop\Молодежь как социальная группа\1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37113" y="836613"/>
            <a:ext cx="3802062" cy="253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9220" name="Picture 4" descr="C:\Users\Fateeva\Desktop\Молодежь как социальная группа\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65688" y="3500438"/>
            <a:ext cx="378460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318125" y="6270625"/>
            <a:ext cx="3503613" cy="4603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Вахта Памяти - 2013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Fateeva\Desktop\Молодежь как социальная группа\14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950" y="765175"/>
            <a:ext cx="3816350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88913"/>
            <a:ext cx="9036050" cy="57626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Молодежь в Российской Федерации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7950" y="3311525"/>
            <a:ext cx="88392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 вашей целеустремленности и стремления принести пользу своему Отечеству во многом зависит прогрессивное развитие нашей страны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…один из приоритетов государственной молодежной политики — дать молодым людям возможность раскрыть свой потенциал, найти достойное место в жизни, ярко проявить себя в государственной и общественной деятельности, в науке и культуре»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Д.А.Медведев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67175" y="765175"/>
            <a:ext cx="4879975" cy="23082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«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Молодежь — это самая активная и мобильная часть общества, которая быстрее адаптируется к изменениям, легче усваивает новые знания.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7950" y="117475"/>
            <a:ext cx="8856663" cy="67405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 данным Росстата в 2012 году молодежь составляла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24,48%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(25639217 человек) от всего населения России.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Основные направления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государственной молодежной политики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существенный рост качества образования молодежи, 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повышения культуры и дисциплины труда, производительности труда,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ответственности за выполняемую работу;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формирования нравственного поведения, семейных ценностей, ответственности за воспитание детей;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роста патриотизма, гражданского участия и ответственности, высокого уровня правосознания;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включение молодежи в инновационную и предпринимательскую деятельность;</a:t>
            </a:r>
          </a:p>
          <a:p>
            <a:pPr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обретения ценностей и культуры здорового образа жизни молодежи.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Fateeva\Desktop\Молодежь как социальная группа\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7325" y="190500"/>
            <a:ext cx="3095625" cy="263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8750" y="2881313"/>
            <a:ext cx="3482975" cy="430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Год молодежи 2009 год</a:t>
            </a:r>
          </a:p>
        </p:txBody>
      </p:sp>
      <p:pic>
        <p:nvPicPr>
          <p:cNvPr id="12292" name="Picture 4" descr="C:\Users\Fateeva\Desktop\Молодежь как социальная группа\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7900" y="577850"/>
            <a:ext cx="4002088" cy="267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29013" y="182563"/>
            <a:ext cx="2085975" cy="2395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4718050" y="3248025"/>
            <a:ext cx="43561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Молодёжный образовательный форум (лагерь), проводящийся с 2005 года на озере Селигер в Тверской области. Организатором форума с 2005 года является молодежное объединение «Наши».</a:t>
            </a:r>
          </a:p>
        </p:txBody>
      </p:sp>
      <p:pic>
        <p:nvPicPr>
          <p:cNvPr id="12293" name="Picture 5" descr="C:\Users\Fateeva\Desktop\Молодежь как социальная группа\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1150" y="3429000"/>
            <a:ext cx="4267200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2025" y="1341438"/>
            <a:ext cx="7115175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962025" y="333375"/>
            <a:ext cx="6997700" cy="8302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Федеральное агентство по делам молодежи</a:t>
            </a:r>
          </a:p>
          <a:p>
            <a:pPr>
              <a:defRPr/>
            </a:pPr>
            <a:r>
              <a:rPr lang="en-US" sz="2400" b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http://www.fadm.gov.ru/</a:t>
            </a:r>
            <a:endParaRPr lang="ru-RU" sz="2400" b="1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825" y="3614738"/>
            <a:ext cx="3600450" cy="2678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Молодежные проекты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Зворыкинский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3"/>
              </a:rPr>
              <a:t> проект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Изобретай и продавай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4"/>
              </a:rPr>
              <a:t>Ты предприниматель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Открой свое дело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hlinkClick r:id="rId5"/>
              </a:rPr>
              <a:t>Технология добра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Быть людьми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284663" y="3625850"/>
            <a:ext cx="4572000" cy="30480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Информационный поток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Информация правит миром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АРТ Квадрат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Раскрой свой талант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Все дома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Улучшение жилого пространства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и другие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Fateeva\Desktop\Молодежь как социальная группа\27 июн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25" y="1792288"/>
            <a:ext cx="7804150" cy="459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69875" y="203200"/>
            <a:ext cx="8604250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11-13 марта 2014 года пройдет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 Молодежный форум «Молодежь России»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ЦВЗ «Манеж», г. Москва - это одно из наиболее важных событий в молодежной политике России.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8850" cy="539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29698" name="Прямоугольник 2"/>
          <p:cNvSpPr>
            <a:spLocks noChangeArrowheads="1"/>
          </p:cNvSpPr>
          <p:nvPr/>
        </p:nvSpPr>
        <p:spPr bwMode="auto">
          <a:xfrm>
            <a:off x="0" y="981075"/>
            <a:ext cx="9009063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Котова О.А., Лискова Т.Е. Обществознание. 11 класс, - М, Национальное образование, 2012</a:t>
            </a:r>
          </a:p>
          <a:p>
            <a:r>
              <a:rPr lang="ru-RU"/>
              <a:t>Баранов П.А., Шевченко С.В. – Обществознание. ЕГЭ-учебник, 10-11 классы, Астрель, 2012 г.</a:t>
            </a:r>
            <a:endParaRPr lang="ru-RU">
              <a:hlinkClick r:id="rId2"/>
            </a:endParaRPr>
          </a:p>
          <a:p>
            <a:r>
              <a:rPr lang="en-US">
                <a:hlinkClick r:id="rId2"/>
              </a:rPr>
              <a:t>http://cs403431.vk.me/v403431910/2eaf/hanvIiFH9Sc.jpg</a:t>
            </a:r>
            <a:endParaRPr lang="ru-RU"/>
          </a:p>
          <a:p>
            <a:r>
              <a:rPr lang="ru-RU" u="sng">
                <a:hlinkClick r:id="rId3"/>
              </a:rPr>
              <a:t>http://ru.wikipedia.org/wiki/%D0%F3%F1%F1%EE,_%C6%E0%ED-%C6%E0%EA</a:t>
            </a:r>
            <a:endParaRPr lang="ru-RU" u="sng"/>
          </a:p>
          <a:p>
            <a:r>
              <a:rPr lang="ru-RU" u="sng">
                <a:hlinkClick r:id="rId4"/>
              </a:rPr>
              <a:t>http://ru.wikipedia.org/wiki/%CC%EE%EB%EE%E4%B8%E6%FC</a:t>
            </a:r>
            <a:endParaRPr lang="ru-RU" u="sng"/>
          </a:p>
          <a:p>
            <a:r>
              <a:rPr lang="ru-RU" u="sng">
                <a:hlinkClick r:id="rId5"/>
              </a:rPr>
              <a:t>http://im6-tub-ru.yandex.net/i?id=571547562-25-72&amp;n=21</a:t>
            </a:r>
            <a:endParaRPr lang="ru-RU" u="sng"/>
          </a:p>
          <a:p>
            <a:r>
              <a:rPr lang="ru-RU" u="sng">
                <a:hlinkClick r:id="rId6"/>
              </a:rPr>
              <a:t>http://nordportal.ru/upload/iblock/f01/molodech.jpg</a:t>
            </a:r>
            <a:endParaRPr lang="ru-RU" u="sng"/>
          </a:p>
          <a:p>
            <a:r>
              <a:rPr lang="ru-RU" u="sng">
                <a:hlinkClick r:id="rId7"/>
              </a:rPr>
              <a:t>http://fk-rostselmash.ru/wp-content/uploads/2010/12/232218.jpg</a:t>
            </a:r>
            <a:endParaRPr lang="ru-RU" u="sng"/>
          </a:p>
          <a:p>
            <a:r>
              <a:rPr lang="ru-RU" u="sng">
                <a:hlinkClick r:id="rId8"/>
              </a:rPr>
              <a:t>http://img0.liveinternet.ru/images/attach/b/1/17556/17556750_emo.jpg</a:t>
            </a:r>
            <a:endParaRPr lang="ru-RU" u="sng"/>
          </a:p>
          <a:p>
            <a:r>
              <a:rPr lang="ru-RU" u="sng">
                <a:hlinkClick r:id="rId9"/>
              </a:rPr>
              <a:t>http://media.baltinfo.ru/photo/new/b23436.jpg</a:t>
            </a:r>
            <a:endParaRPr lang="ru-RU" u="sng"/>
          </a:p>
          <a:p>
            <a:r>
              <a:rPr lang="ru-RU" u="sng">
                <a:hlinkClick r:id="rId10"/>
              </a:rPr>
              <a:t>http://www.reklamodatel.ru/_data/objects/00753/icon.jpg</a:t>
            </a:r>
            <a:endParaRPr lang="ru-RU" u="sng"/>
          </a:p>
          <a:p>
            <a:r>
              <a:rPr lang="ru-RU" u="sng">
                <a:hlinkClick r:id="rId11"/>
              </a:rPr>
              <a:t>http://s017.radikal.ru/i416/1111/f1/e3276386df64.jpg</a:t>
            </a:r>
            <a:endParaRPr lang="ru-RU" u="sng"/>
          </a:p>
          <a:p>
            <a:r>
              <a:rPr lang="ru-RU" u="sng">
                <a:hlinkClick r:id="rId12"/>
              </a:rPr>
              <a:t>http://stat18.privet.ru/lr/0a301bcd1834ddb8354fe666f30a5293</a:t>
            </a:r>
            <a:endParaRPr lang="ru-RU" u="sng"/>
          </a:p>
          <a:p>
            <a:r>
              <a:rPr lang="ru-RU" u="sng">
                <a:hlinkClick r:id="rId13"/>
              </a:rPr>
              <a:t>http://lineout.thestranger.com/files/2007/05/RussianRainbowGathering_4Aug2005.jpg</a:t>
            </a:r>
            <a:endParaRPr lang="ru-RU" u="sng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78850" cy="5397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Использованные ресурсы</a:t>
            </a:r>
            <a:endParaRPr lang="ru-RU" dirty="0"/>
          </a:p>
        </p:txBody>
      </p:sp>
      <p:sp>
        <p:nvSpPr>
          <p:cNvPr id="30722" name="Прямоугольник 2"/>
          <p:cNvSpPr>
            <a:spLocks noChangeArrowheads="1"/>
          </p:cNvSpPr>
          <p:nvPr/>
        </p:nvSpPr>
        <p:spPr bwMode="auto">
          <a:xfrm>
            <a:off x="0" y="981075"/>
            <a:ext cx="9009063" cy="421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u="sng">
                <a:hlinkClick r:id="rId2"/>
              </a:rPr>
              <a:t>http://korsovet.ru/wp-content/uploads/2012/05/%D0%BA%D1%80%D0%B8%D1%88%D0%BD%D0%B0%D0%B8%D1%82%D1%8B-%D0%B2-%D0%BC%D0%BE%D1%81%D0%BA%D0%B2%D0%B5.jpg</a:t>
            </a:r>
            <a:endParaRPr lang="ru-RU" u="sng"/>
          </a:p>
          <a:p>
            <a:r>
              <a:rPr lang="ru-RU" u="sng">
                <a:hlinkClick r:id="rId3"/>
              </a:rPr>
              <a:t>http://cs10555.vk.me/u17303718/115996585/x_e18c9fce.jpg</a:t>
            </a:r>
            <a:endParaRPr lang="ru-RU" u="sng"/>
          </a:p>
          <a:p>
            <a:r>
              <a:rPr lang="ru-RU" u="sng">
                <a:hlinkClick r:id="rId4"/>
              </a:rPr>
              <a:t>http://pokolenie-ru.com/uploads/svecha-pamjati/svecha_pamyati_11.jpg</a:t>
            </a:r>
            <a:endParaRPr lang="ru-RU" u="sng"/>
          </a:p>
          <a:p>
            <a:r>
              <a:rPr lang="ru-RU" u="sng">
                <a:hlinkClick r:id="rId5"/>
              </a:rPr>
              <a:t>http://www.tulapressa.ru/wp-content/images/52b70604c6b403.78330635.jpg</a:t>
            </a:r>
            <a:endParaRPr lang="ru-RU" u="sng">
              <a:hlinkClick r:id="rId6"/>
            </a:endParaRPr>
          </a:p>
          <a:p>
            <a:r>
              <a:rPr lang="ru-RU" u="sng">
                <a:hlinkClick r:id="rId6"/>
              </a:rPr>
              <a:t>http://vmo.rgub.ru/files/report-937-2.pdf</a:t>
            </a:r>
            <a:endParaRPr lang="ru-RU" u="sng"/>
          </a:p>
          <a:p>
            <a:r>
              <a:rPr lang="en-US">
                <a:hlinkClick r:id="rId7"/>
              </a:rPr>
              <a:t>http://ru.wikipedia.org/wiki/%D0%94%D0%B5%D0%BD%D1%8C_%D0%BC%D0%BE%D0%BB%D0%BE%D0%B4%D1%91%D0%B6%D0%B8_%28%D0%A0%D0%BE%D1%81%D1%81%D0%B8%D1%8F%29</a:t>
            </a:r>
            <a:endParaRPr lang="ru-RU"/>
          </a:p>
          <a:p>
            <a:r>
              <a:rPr lang="ru-RU" u="sng">
                <a:hlinkClick r:id="rId8"/>
              </a:rPr>
              <a:t>http://www.admin-rio.nichost.ru/images/000_16.jpg</a:t>
            </a:r>
            <a:endParaRPr lang="ru-RU" u="sng"/>
          </a:p>
          <a:p>
            <a:r>
              <a:rPr lang="ru-RU" u="sng">
                <a:hlinkClick r:id="rId9"/>
              </a:rPr>
              <a:t>http://www.4erdak.ru/spaw2/uploads/images/lob3.jpg</a:t>
            </a:r>
            <a:endParaRPr lang="ru-RU" u="sng"/>
          </a:p>
          <a:p>
            <a:r>
              <a:rPr lang="ru-RU" u="sng">
                <a:hlinkClick r:id="rId10"/>
              </a:rPr>
              <a:t>http://www.vedtver.ru/data/uploads/2013-03/page/17144/seliger.jpg</a:t>
            </a:r>
            <a:endParaRPr lang="ru-RU"/>
          </a:p>
          <a:p>
            <a:endParaRPr lang="ru-RU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363272" cy="4689376"/>
          </a:xfrm>
        </p:spPr>
        <p:txBody>
          <a:bodyPr>
            <a:normAutofit/>
          </a:bodyPr>
          <a:lstStyle/>
          <a:p>
            <a:r>
              <a:rPr lang="ru-RU" sz="1400" dirty="0"/>
              <a:t>------------ПРОЧИТАТЬ--------------</a:t>
            </a:r>
            <a:br>
              <a:rPr lang="ru-RU" sz="1400" dirty="0"/>
            </a:br>
            <a:r>
              <a:rPr lang="ru-RU" sz="1400" dirty="0"/>
              <a:t>Здравствуйте дорогие пользователи и гости этого сайта. На этом сайте вы найдете: сочинения, презентации, </a:t>
            </a:r>
            <a:r>
              <a:rPr lang="ru-RU" sz="1400" dirty="0" err="1"/>
              <a:t>тестники</a:t>
            </a:r>
            <a:r>
              <a:rPr lang="ru-RU" sz="1400" dirty="0"/>
              <a:t> вопрос ответ, различные видео-уроки. Так же у вас есть возможность и выкладывать свои сочинения и презентации. С Уважением администрация сайта.</a:t>
            </a:r>
            <a:br>
              <a:rPr lang="ru-RU" sz="1400" dirty="0"/>
            </a:br>
            <a:r>
              <a:rPr lang="ru-RU" sz="1400" dirty="0"/>
              <a:t>--------------</a:t>
            </a:r>
            <a:r>
              <a:rPr lang="en-US" sz="1400" dirty="0"/>
              <a:t>READ ------------ </a:t>
            </a:r>
            <a:br>
              <a:rPr lang="en-US" sz="1400" dirty="0"/>
            </a:br>
            <a:r>
              <a:rPr lang="en-US" sz="1400" dirty="0"/>
              <a:t>Hello dear users and visitors of this site. On this site you will find: essays, presentations, </a:t>
            </a:r>
            <a:r>
              <a:rPr lang="en-US" sz="1400" dirty="0" err="1"/>
              <a:t>testniki</a:t>
            </a:r>
            <a:r>
              <a:rPr lang="en-US" sz="1400" dirty="0"/>
              <a:t> question answer various video tutorials. Just you have the opportunity and share their essays and presentations. Regards the site administration.</a:t>
            </a:r>
            <a:br>
              <a:rPr lang="en-US" sz="1400" dirty="0"/>
            </a:br>
            <a:r>
              <a:rPr lang="en-US" sz="1400" dirty="0"/>
              <a:t>______________________________________________</a:t>
            </a:r>
            <a:br>
              <a:rPr lang="en-US" sz="1400" dirty="0"/>
            </a:br>
            <a:r>
              <a:rPr lang="ru-RU" sz="1400" dirty="0"/>
              <a:t>Все для школьника: </a:t>
            </a:r>
            <a:r>
              <a:rPr lang="en-US" sz="1400" dirty="0"/>
              <a:t>www.tdk-valihanova.at.ua</a:t>
            </a:r>
            <a:br>
              <a:rPr lang="en-US" sz="1400" dirty="0"/>
            </a:br>
            <a:r>
              <a:rPr lang="ru-RU" sz="1400" dirty="0"/>
              <a:t>Новое на сайте: </a:t>
            </a:r>
            <a:r>
              <a:rPr lang="en-US" sz="1400" dirty="0"/>
              <a:t>www.tdk-valihanova.at.ua/load/</a:t>
            </a:r>
            <a:br>
              <a:rPr lang="en-US" sz="1400" dirty="0"/>
            </a:br>
            <a:r>
              <a:rPr lang="ru-RU" sz="1400" dirty="0"/>
              <a:t>Наш форум: </a:t>
            </a:r>
            <a:r>
              <a:rPr lang="en-US" sz="1400" dirty="0"/>
              <a:t>www.tdk-valihanova.at.ua/forum/</a:t>
            </a:r>
            <a:br>
              <a:rPr lang="en-US" sz="1400" dirty="0"/>
            </a:br>
            <a:r>
              <a:rPr lang="en-US" sz="1400" dirty="0"/>
              <a:t>______________________________________________</a:t>
            </a:r>
            <a:br>
              <a:rPr lang="en-US" sz="1400" dirty="0"/>
            </a:br>
            <a:r>
              <a:rPr lang="en-US" sz="1400" dirty="0"/>
              <a:t>All for a student: www.tdk-valihanova.at.ua</a:t>
            </a:r>
            <a:br>
              <a:rPr lang="en-US" sz="1400" dirty="0"/>
            </a:br>
            <a:r>
              <a:rPr lang="en-US" sz="1400" dirty="0"/>
              <a:t>New on the site: www.tdk-valihanova.at.ua/load/</a:t>
            </a:r>
            <a:br>
              <a:rPr lang="en-US" sz="1400" dirty="0"/>
            </a:br>
            <a:r>
              <a:rPr lang="en-US" sz="1400" dirty="0"/>
              <a:t>Our forum: www.tdk-valihanova.at.ua/forum/</a:t>
            </a:r>
            <a:br>
              <a:rPr lang="en-US" sz="1400" dirty="0"/>
            </a:br>
            <a:r>
              <a:rPr lang="ru-RU" sz="1400" dirty="0"/>
              <a:t>Группа [В]контакте: </a:t>
            </a:r>
            <a:r>
              <a:rPr lang="en-US" sz="1400" dirty="0"/>
              <a:t>www.vk.com/tdk_valihanova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35501706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ateeva\Desktop\Молодежь как социальная группа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33375"/>
            <a:ext cx="2651125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39725" y="4292600"/>
            <a:ext cx="2541588" cy="8318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Жан-Жак Руссо</a:t>
            </a:r>
          </a:p>
          <a:p>
            <a:pPr>
              <a:defRPr/>
            </a:pPr>
            <a:r>
              <a:rPr 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1712 -1778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117850" y="115888"/>
            <a:ext cx="5940425" cy="3416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Одним из первых о юности заговорил Ж.-</a:t>
            </a:r>
            <a:r>
              <a:rPr lang="ru-RU" sz="24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Ж.Руссо</a:t>
            </a: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	Он рассматривал ее как второе рождение человека, подчеркивая глубину и значимость происходящих на этом жизненном этапе перемен; в юности завершается физическое созревание человека, развивается его интеллект и воля.  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97275"/>
            <a:ext cx="3752850" cy="305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5138" y="188913"/>
            <a:ext cx="83534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Молодежь как особая социальная группа стала восприниматься обществом только с переходом в индустриальную фазу развития.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1263" y="1389063"/>
            <a:ext cx="3941762" cy="2847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214313" y="1844675"/>
            <a:ext cx="4824412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Причины: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1) углубление разделения труда делало недостаточным семейного воспитания для овладения многими социальными ролями;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9875" y="4292600"/>
            <a:ext cx="8443913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2) усложнение техники требовало удлинение периода общего образования;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3) усложнение общественной жизни, рост мобильности, изменение социальной жизни привели к возникновению молодежной субкультуры.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888" y="4711700"/>
            <a:ext cx="8567737" cy="1939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Молодежь – это социально-демографическая группа, выделяемая на основе совокупности возрастных характеристик (приблизительно от 16 до 25-30 лет), особенностей социального положения и определенных социально-психологических качеств.</a:t>
            </a:r>
          </a:p>
        </p:txBody>
      </p:sp>
      <p:pic>
        <p:nvPicPr>
          <p:cNvPr id="4098" name="Picture 2" descr="C:\Users\Fateeva\Desktop\Молодежь как социальная группа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225" y="220663"/>
            <a:ext cx="4249738" cy="4248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Прямоугольник 3"/>
          <p:cNvSpPr/>
          <p:nvPr/>
        </p:nvSpPr>
        <p:spPr>
          <a:xfrm>
            <a:off x="4398963" y="658813"/>
            <a:ext cx="4572000" cy="37846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Ученые разделяют разные подходы к предмету изучения — с позиций социологии, психологии, физиологии, демографии, а также немалую роль играют идеологические факторы, так как молодежь находится на острие политической борьбы. 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Схема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92075" y="219075"/>
            <a:ext cx="8986838" cy="636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75" y="85725"/>
            <a:ext cx="8302625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C:\Users\Fateeva\Desktop\Молодежь как социальная группа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88" y="981075"/>
            <a:ext cx="364172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744913" y="1055688"/>
            <a:ext cx="5305425" cy="830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Неустойчивость психики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Внутренняя противоречивость</a:t>
            </a:r>
          </a:p>
        </p:txBody>
      </p:sp>
      <p:pic>
        <p:nvPicPr>
          <p:cNvPr id="5123" name="Picture 3" descr="C:\Users\Fateeva\Desktop\Молодежь как социальная группа\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5550" y="2249488"/>
            <a:ext cx="3136900" cy="44719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4" name="TextBox 3"/>
          <p:cNvSpPr txBox="1"/>
          <p:nvPr/>
        </p:nvSpPr>
        <p:spPr>
          <a:xfrm>
            <a:off x="250825" y="3811588"/>
            <a:ext cx="47529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Низкий уровень толерантности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Стремление выделиться, отличиться от  остальных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Специфическая молодежная субкультура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Прямоугольник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763" y="85725"/>
            <a:ext cx="8077200" cy="70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8" name="Схема 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" y="682625"/>
            <a:ext cx="9075738" cy="607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94750" cy="541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Типы самодеятельности молодежи</a:t>
            </a:r>
            <a:endParaRPr lang="ru-RU" sz="2800" dirty="0"/>
          </a:p>
        </p:txBody>
      </p:sp>
      <p:pic>
        <p:nvPicPr>
          <p:cNvPr id="6146" name="Picture 2" descr="C:\Users\Fateeva\Desktop\Молодежь как социальная группа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846138"/>
            <a:ext cx="3835400" cy="2949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TextBox 2"/>
          <p:cNvSpPr txBox="1"/>
          <p:nvPr/>
        </p:nvSpPr>
        <p:spPr>
          <a:xfrm>
            <a:off x="82550" y="1196975"/>
            <a:ext cx="4940300" cy="4524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Агрессивный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Наиболее примитивные представление об иерархии ценностей, основанных на культе лиц.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Примитивизм, наглядность самоутверждения.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Популярен в среде молодежи с минимальным уровнем интеллектуального и культурного развития</a:t>
            </a:r>
          </a:p>
        </p:txBody>
      </p:sp>
      <p:pic>
        <p:nvPicPr>
          <p:cNvPr id="6147" name="Picture 3" descr="C:\Users\Fateeva\Desktop\Молодежь как социальная группа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95850" y="4005263"/>
            <a:ext cx="3960813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8794750" cy="541337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/>
              <a:t>Типы самодеятельности молодежи</a:t>
            </a:r>
            <a:endParaRPr lang="ru-RU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82550" y="1196975"/>
            <a:ext cx="4940300" cy="48926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Эпатажный (от фр. поражать, удивлять)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Базируется на вызове нормам, канонам, правилам, мнениям, как в обыденных материальных формах жизни – одежде, прическе, так и в духовных – искусстве, науке.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Вызов агрессии на себя со стороны других лиц, чтобы тебя заметили</a:t>
            </a:r>
          </a:p>
        </p:txBody>
      </p:sp>
      <p:pic>
        <p:nvPicPr>
          <p:cNvPr id="7170" name="Picture 2" descr="C:\Users\Fateeva\Desktop\Молодежь как социальная группа\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32363" y="981075"/>
            <a:ext cx="3827462" cy="246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  <p:pic>
        <p:nvPicPr>
          <p:cNvPr id="7171" name="Picture 3" descr="C:\Users\Fateeva\Desktop\Молодежь как социальная группа\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4425" y="3789363"/>
            <a:ext cx="38354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9"/>
              </a:srgbClr>
            </a:outerShdw>
          </a:effectLst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250</TotalTime>
  <Words>691</Words>
  <Application>Microsoft Office PowerPoint</Application>
  <PresentationFormat>Экран (4:3)</PresentationFormat>
  <Paragraphs>100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Главная</vt:lpstr>
      <vt:lpstr>Молодежь как социальная группа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Типы самодеятельности молодежи</vt:lpstr>
      <vt:lpstr>Типы самодеятельности молодежи</vt:lpstr>
      <vt:lpstr>Типы самодеятельности молодежи</vt:lpstr>
      <vt:lpstr>Типы самодеятельности молодежи</vt:lpstr>
      <vt:lpstr>Молодежь в Российской Федерации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Использованные ресурсы</vt:lpstr>
      <vt:lpstr>Использованные ресурсы</vt:lpstr>
      <vt:lpstr>------------ПРОЧИТАТЬ-------------- Здравствуйте дорогие пользователи и гости этого сайта. На этом сайте вы найдете: сочинения, презентации, тестники вопрос ответ, различные видео-уроки. Так же у вас есть возможность и выкладывать свои сочинения и презентации. С Уважением администрация сайта. --------------READ ------------  Hello dear users and visitors of this site. On this site you will find: essays, presentations, testniki question answer various video tutorials. Just you have the opportunity and share their essays and presentations. Regards the site administration. ______________________________________________ Все для школьника: www.tdk-valihanova.at.ua Новое на сайте: www.tdk-valihanova.at.ua/load/ Наш форум: www.tdk-valihanova.at.ua/forum/ ______________________________________________ All for a student: www.tdk-valihanova.at.ua New on the site: www.tdk-valihanova.at.ua/load/ Our forum: www.tdk-valihanova.at.ua/forum/ Группа [В]контакте: www.vk.com/tdk_valihanova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Молодежь как социальная группа</dc:title>
  <dc:creator>Fateeva</dc:creator>
  <cp:lastModifiedBy>BEST</cp:lastModifiedBy>
  <cp:revision>23</cp:revision>
  <dcterms:created xsi:type="dcterms:W3CDTF">2014-01-26T07:12:59Z</dcterms:created>
  <dcterms:modified xsi:type="dcterms:W3CDTF">2015-01-22T16:06:28Z</dcterms:modified>
</cp:coreProperties>
</file>