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0" r:id="rId3"/>
    <p:sldId id="261" r:id="rId4"/>
    <p:sldId id="262" r:id="rId5"/>
    <p:sldId id="257" r:id="rId6"/>
    <p:sldId id="263" r:id="rId7"/>
    <p:sldId id="264" r:id="rId8"/>
    <p:sldId id="258" r:id="rId9"/>
    <p:sldId id="265" r:id="rId10"/>
    <p:sldId id="266" r:id="rId11"/>
    <p:sldId id="259" r:id="rId12"/>
    <p:sldId id="267" r:id="rId13"/>
  </p:sldIdLst>
  <p:sldSz cx="9144000" cy="6858000" type="screen4x3"/>
  <p:notesSz cx="6858000" cy="9144000"/>
  <p:custDataLst>
    <p:tags r:id="rId15"/>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482" y="-15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8F6EB8-43B7-42EE-B16F-2EFEA2A60266}" type="datetimeFigureOut">
              <a:rPr lang="ru-RU" smtClean="0"/>
              <a:pPr/>
              <a:t>11.02.2015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915F5E-384D-4A2E-A1B9-9492BA0ADD4A}" type="slidenum">
              <a:rPr lang="ru-RU" smtClean="0"/>
              <a:pPr/>
              <a:t>‹#›</a:t>
            </a:fld>
            <a:endParaRPr lang="ru-RU"/>
          </a:p>
        </p:txBody>
      </p:sp>
    </p:spTree>
    <p:extLst>
      <p:ext uri="{BB962C8B-B14F-4D97-AF65-F5344CB8AC3E}">
        <p14:creationId xmlns:p14="http://schemas.microsoft.com/office/powerpoint/2010/main" val="1064667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10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11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F915F5E-384D-4A2E-A1B9-9492BA0ADD4A}"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85CEB06-85E0-4CEC-AC58-3EA65D972B63}" type="datetimeFigureOut">
              <a:rPr lang="ru-RU" smtClean="0"/>
              <a:pPr/>
              <a:t>11.02.2015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873182-96F3-4F5B-8CC8-25A06ED82B2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5CEB06-85E0-4CEC-AC58-3EA65D972B63}" type="datetimeFigureOut">
              <a:rPr lang="ru-RU" smtClean="0"/>
              <a:pPr/>
              <a:t>11.02.2015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873182-96F3-4F5B-8CC8-25A06ED82B2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2.xml"/><Relationship Id="rId5" Type="http://schemas.openxmlformats.org/officeDocument/2006/relationships/slide" Target="slide8.xml"/><Relationship Id="rId4" Type="http://schemas.openxmlformats.org/officeDocument/2006/relationships/slide" Target="slide11.xml"/><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 Target="slide5.xml"/><Relationship Id="rId7" Type="http://schemas.openxmlformats.org/officeDocument/2006/relationships/slide" Target="slide9.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11.xml"/><Relationship Id="rId4" Type="http://schemas.openxmlformats.org/officeDocument/2006/relationships/slide" Target="slide1.xml"/><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 Target="slide5.xml"/><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slide" Target="slide8.xml"/><Relationship Id="rId4" Type="http://schemas.openxmlformats.org/officeDocument/2006/relationships/slide" Target="slide1.xml"/><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1.xml"/><Relationship Id="rId5" Type="http://schemas.openxmlformats.org/officeDocument/2006/relationships/slide" Target="slide8.xml"/><Relationship Id="rId10" Type="http://schemas.openxmlformats.org/officeDocument/2006/relationships/image" Target="../media/image3.png"/><Relationship Id="rId4" Type="http://schemas.openxmlformats.org/officeDocument/2006/relationships/slide" Target="slide11.xml"/><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5.xml"/><Relationship Id="rId7"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slide" Target="slide1.xml"/><Relationship Id="rId11" Type="http://schemas.openxmlformats.org/officeDocument/2006/relationships/image" Target="../media/image6.png"/><Relationship Id="rId5" Type="http://schemas.openxmlformats.org/officeDocument/2006/relationships/slide" Target="slide8.xml"/><Relationship Id="rId10" Type="http://schemas.openxmlformats.org/officeDocument/2006/relationships/image" Target="../media/image5.png"/><Relationship Id="rId4" Type="http://schemas.openxmlformats.org/officeDocument/2006/relationships/slide" Target="slide11.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5.xml"/><Relationship Id="rId7"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slide" Target="slide1.xml"/><Relationship Id="rId5" Type="http://schemas.openxmlformats.org/officeDocument/2006/relationships/slide" Target="slide8.xml"/><Relationship Id="rId10" Type="http://schemas.openxmlformats.org/officeDocument/2006/relationships/image" Target="../media/image8.png"/><Relationship Id="rId4" Type="http://schemas.openxmlformats.org/officeDocument/2006/relationships/slide" Target="slide11.xm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1.xml"/><Relationship Id="rId7" Type="http://schemas.openxmlformats.org/officeDocument/2006/relationships/slide" Target="slide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10" Type="http://schemas.openxmlformats.org/officeDocument/2006/relationships/image" Target="../media/image11.png"/><Relationship Id="rId4" Type="http://schemas.openxmlformats.org/officeDocument/2006/relationships/slide" Target="slide11.xml"/><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 Target="slide1.xml"/><Relationship Id="rId7" Type="http://schemas.openxmlformats.org/officeDocument/2006/relationships/slide" Target="slide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8.xml"/><Relationship Id="rId10" Type="http://schemas.openxmlformats.org/officeDocument/2006/relationships/image" Target="../media/image14.png"/><Relationship Id="rId4" Type="http://schemas.openxmlformats.org/officeDocument/2006/relationships/slide" Target="slide11.xml"/><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 Target="slide1.xml"/><Relationship Id="rId7" Type="http://schemas.openxmlformats.org/officeDocument/2006/relationships/slide" Target="slide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8.xml"/><Relationship Id="rId4" Type="http://schemas.openxmlformats.org/officeDocument/2006/relationships/slide" Target="slide11.xml"/><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11.xml"/><Relationship Id="rId4" Type="http://schemas.openxmlformats.org/officeDocument/2006/relationships/slide" Target="slide1.xml"/><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11.xml"/><Relationship Id="rId10" Type="http://schemas.openxmlformats.org/officeDocument/2006/relationships/image" Target="../media/image21.png"/><Relationship Id="rId4" Type="http://schemas.openxmlformats.org/officeDocument/2006/relationships/slide" Target="slide1.xml"/><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a:hlinkClick r:id="rId3" action="ppaction://hlinksldjump"/>
          </p:cNvPr>
          <p:cNvSpPr/>
          <p:nvPr/>
        </p:nvSpPr>
        <p:spPr>
          <a:xfrm>
            <a:off x="2452673" y="398624"/>
            <a:ext cx="1928826"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5" name="Скругленный прямоугольник 4"/>
          <p:cNvSpPr/>
          <p:nvPr/>
        </p:nvSpPr>
        <p:spPr>
          <a:xfrm>
            <a:off x="285720" y="357166"/>
            <a:ext cx="2071702"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8" name="Скругленный прямоугольник 7">
            <a:hlinkClick r:id="rId4"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9" name="Скругленный прямоугольник 8">
            <a:hlinkClick r:id="rId5" action="ppaction://hlinksldjump"/>
          </p:cNvPr>
          <p:cNvSpPr/>
          <p:nvPr/>
        </p:nvSpPr>
        <p:spPr>
          <a:xfrm>
            <a:off x="447675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4" name="Прямоугольник 3"/>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92859" y="731023"/>
            <a:ext cx="2064563"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6" name="Прямоугольник 15"/>
          <p:cNvSpPr/>
          <p:nvPr/>
        </p:nvSpPr>
        <p:spPr>
          <a:xfrm>
            <a:off x="1071538"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Клавиатура</a:t>
            </a:r>
            <a:endParaRPr lang="ru-RU" sz="1200" b="1" dirty="0">
              <a:latin typeface="Century Gothic" pitchFamily="34" charset="0"/>
            </a:endParaRPr>
          </a:p>
        </p:txBody>
      </p:sp>
      <p:sp>
        <p:nvSpPr>
          <p:cNvPr id="17" name="Прямоугольник 16">
            <a:hlinkClick r:id="rId6" action="ppaction://hlinksldjump"/>
          </p:cNvPr>
          <p:cNvSpPr/>
          <p:nvPr/>
        </p:nvSpPr>
        <p:spPr>
          <a:xfrm>
            <a:off x="2833675"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Сканер</a:t>
            </a:r>
            <a:endParaRPr lang="ru-RU" sz="1200" b="1" dirty="0">
              <a:latin typeface="Century Gothic" pitchFamily="34" charset="0"/>
            </a:endParaRPr>
          </a:p>
        </p:txBody>
      </p:sp>
      <p:sp>
        <p:nvSpPr>
          <p:cNvPr id="18" name="Прямоугольник 17">
            <a:hlinkClick r:id="rId7" action="ppaction://hlinksldjump"/>
          </p:cNvPr>
          <p:cNvSpPr/>
          <p:nvPr/>
        </p:nvSpPr>
        <p:spPr>
          <a:xfrm>
            <a:off x="4595812"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Микрофон</a:t>
            </a:r>
            <a:endParaRPr lang="ru-RU" sz="1200" b="1" dirty="0">
              <a:latin typeface="Century Gothic" pitchFamily="34" charset="0"/>
            </a:endParaRPr>
          </a:p>
        </p:txBody>
      </p:sp>
      <p:sp>
        <p:nvSpPr>
          <p:cNvPr id="19" name="Прямоугольник 18">
            <a:hlinkClick r:id="rId8" action="ppaction://hlinksldjump"/>
          </p:cNvPr>
          <p:cNvSpPr/>
          <p:nvPr/>
        </p:nvSpPr>
        <p:spPr>
          <a:xfrm>
            <a:off x="6357950"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Планшет</a:t>
            </a:r>
            <a:endParaRPr lang="ru-RU" sz="1200" b="1" dirty="0">
              <a:latin typeface="Century Gothic" pitchFamily="34" charset="0"/>
            </a:endParaRPr>
          </a:p>
        </p:txBody>
      </p:sp>
      <p:pic>
        <p:nvPicPr>
          <p:cNvPr id="13" name="Рисунок 12" descr="клава1.png"/>
          <p:cNvPicPr>
            <a:picLocks noChangeAspect="1"/>
          </p:cNvPicPr>
          <p:nvPr/>
        </p:nvPicPr>
        <p:blipFill>
          <a:blip r:embed="rId9" cstate="print"/>
          <a:stretch>
            <a:fillRect/>
          </a:stretch>
        </p:blipFill>
        <p:spPr>
          <a:xfrm>
            <a:off x="4572000" y="4572008"/>
            <a:ext cx="4000528" cy="1760232"/>
          </a:xfrm>
          <a:prstGeom prst="rect">
            <a:avLst/>
          </a:prstGeom>
        </p:spPr>
      </p:pic>
      <p:sp>
        <p:nvSpPr>
          <p:cNvPr id="22" name="TextBox 21"/>
          <p:cNvSpPr txBox="1"/>
          <p:nvPr/>
        </p:nvSpPr>
        <p:spPr>
          <a:xfrm>
            <a:off x="714348" y="1643050"/>
            <a:ext cx="7643866" cy="4539704"/>
          </a:xfrm>
          <a:prstGeom prst="rect">
            <a:avLst/>
          </a:prstGeom>
          <a:noFill/>
        </p:spPr>
        <p:txBody>
          <a:bodyPr wrap="square" rtlCol="0">
            <a:spAutoFit/>
          </a:bodyPr>
          <a:lstStyle/>
          <a:p>
            <a:pPr algn="just"/>
            <a:r>
              <a:rPr lang="en-US" sz="1700" dirty="0" smtClean="0">
                <a:latin typeface="Georgia" pitchFamily="18" charset="0"/>
              </a:rPr>
              <a:t>   </a:t>
            </a:r>
            <a:r>
              <a:rPr lang="ru-RU" sz="1700" dirty="0" smtClean="0">
                <a:latin typeface="Georgia" pitchFamily="18" charset="0"/>
              </a:rPr>
              <a:t>Компьютерная клавиатура — одно из основных устройств ввода информации от пользователя в компьютер. Стандартная компьютерная клавиатура, также называемая клавиатурой PC/AT или AT-клавиатурой (поскольку она начала поставляться вместе с компьютерами серии IBM PC/AT), имеет 101 или 102 клавиши. Клавиатуры, которые поставлялись вместе с предыдущими сериями — IBM PC и IBM PC/XT, — имели 86 клавиш. Расположение клавиш на AT-клавиатуре подчиняется единой общепринятой схеме, спроектированной в расчёте на английский алфавит.</a:t>
            </a:r>
          </a:p>
          <a:p>
            <a:pPr algn="just"/>
            <a:endParaRPr lang="ru-RU" sz="1700" dirty="0" smtClean="0">
              <a:latin typeface="Georgia" pitchFamily="18" charset="0"/>
            </a:endParaRPr>
          </a:p>
          <a:p>
            <a:pPr algn="just"/>
            <a:r>
              <a:rPr lang="en-US" sz="1700" dirty="0" smtClean="0">
                <a:latin typeface="Georgia" pitchFamily="18" charset="0"/>
              </a:rPr>
              <a:t>   </a:t>
            </a:r>
            <a:r>
              <a:rPr lang="ru-RU" sz="1700" dirty="0" smtClean="0">
                <a:latin typeface="Georgia" pitchFamily="18" charset="0"/>
              </a:rPr>
              <a:t>По своему назначению клавиши на клавиатуре делятся на шесть групп:</a:t>
            </a:r>
          </a:p>
          <a:p>
            <a:pPr marL="623888" indent="188913" algn="just">
              <a:buFont typeface="Arial" pitchFamily="34" charset="0"/>
              <a:buChar char="•"/>
            </a:pPr>
            <a:r>
              <a:rPr lang="ru-RU" sz="1700" dirty="0" smtClean="0">
                <a:latin typeface="Georgia" pitchFamily="18" charset="0"/>
              </a:rPr>
              <a:t>функциональные;</a:t>
            </a:r>
          </a:p>
          <a:p>
            <a:pPr marL="623888" indent="188913" algn="just">
              <a:buFont typeface="Arial" pitchFamily="34" charset="0"/>
              <a:buChar char="•"/>
            </a:pPr>
            <a:r>
              <a:rPr lang="ru-RU" sz="1700" dirty="0" smtClean="0">
                <a:latin typeface="Georgia" pitchFamily="18" charset="0"/>
              </a:rPr>
              <a:t>алфавитно-цифровые;</a:t>
            </a:r>
          </a:p>
          <a:p>
            <a:pPr marL="623888" indent="188913" algn="just">
              <a:buFont typeface="Arial" pitchFamily="34" charset="0"/>
              <a:buChar char="•"/>
            </a:pPr>
            <a:r>
              <a:rPr lang="ru-RU" sz="1700" dirty="0" smtClean="0">
                <a:latin typeface="Georgia" pitchFamily="18" charset="0"/>
              </a:rPr>
              <a:t>управления курсором;</a:t>
            </a:r>
          </a:p>
          <a:p>
            <a:pPr marL="623888" indent="188913" algn="just">
              <a:buFont typeface="Arial" pitchFamily="34" charset="0"/>
              <a:buChar char="•"/>
            </a:pPr>
            <a:r>
              <a:rPr lang="ru-RU" sz="1700" dirty="0" smtClean="0">
                <a:latin typeface="Georgia" pitchFamily="18" charset="0"/>
              </a:rPr>
              <a:t>цифровая панель;</a:t>
            </a:r>
          </a:p>
          <a:p>
            <a:pPr marL="623888" indent="188913" algn="just">
              <a:buFont typeface="Arial" pitchFamily="34" charset="0"/>
              <a:buChar char="•"/>
            </a:pPr>
            <a:r>
              <a:rPr lang="ru-RU" sz="1700" dirty="0" smtClean="0">
                <a:latin typeface="Georgia" pitchFamily="18" charset="0"/>
              </a:rPr>
              <a:t>специализированные;</a:t>
            </a:r>
          </a:p>
          <a:p>
            <a:pPr marL="623888" indent="188913" algn="just">
              <a:buFont typeface="Arial" pitchFamily="34" charset="0"/>
              <a:buChar char="•"/>
            </a:pPr>
            <a:r>
              <a:rPr lang="ru-RU" sz="1700" dirty="0" smtClean="0">
                <a:latin typeface="Georgia" pitchFamily="18" charset="0"/>
              </a:rPr>
              <a:t>модификаторы.</a:t>
            </a:r>
            <a:endParaRPr lang="ru-RU" sz="1700" dirty="0">
              <a:latin typeface="Georgia" pitchFamily="18"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a:hlinkClick r:id="rId3" action="ppaction://hlinksldjump"/>
          </p:cNvPr>
          <p:cNvSpPr/>
          <p:nvPr/>
        </p:nvSpPr>
        <p:spPr>
          <a:xfrm>
            <a:off x="2452673" y="398624"/>
            <a:ext cx="1928826"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3" name="Скругленный прямоугольник 2">
            <a:hlinkClick r:id="rId4" action="ppaction://hlinksldjump"/>
          </p:cNvPr>
          <p:cNvSpPr/>
          <p:nvPr/>
        </p:nvSpPr>
        <p:spPr>
          <a:xfrm>
            <a:off x="28572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4" name="Скругленный прямоугольник 3">
            <a:hlinkClick r:id="rId5"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5" name="Скругленный прямоугольник 4"/>
          <p:cNvSpPr/>
          <p:nvPr/>
        </p:nvSpPr>
        <p:spPr>
          <a:xfrm>
            <a:off x="4476750" y="357166"/>
            <a:ext cx="2071702"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6" name="Прямоугольник 5"/>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4484686" y="727056"/>
            <a:ext cx="2062800"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9" name="Прямоугольник 8">
            <a:hlinkClick r:id="rId6" action="ppaction://hlinksldjump"/>
          </p:cNvPr>
          <p:cNvSpPr/>
          <p:nvPr/>
        </p:nvSpPr>
        <p:spPr>
          <a:xfrm>
            <a:off x="1947392"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Винчестер</a:t>
            </a:r>
            <a:endParaRPr lang="ru-RU" sz="1200" b="1" dirty="0">
              <a:latin typeface="Century Gothic" pitchFamily="34" charset="0"/>
            </a:endParaRPr>
          </a:p>
        </p:txBody>
      </p:sp>
      <p:sp>
        <p:nvSpPr>
          <p:cNvPr id="10" name="Прямоугольник 9">
            <a:hlinkClick r:id="rId7" action="ppaction://hlinksldjump"/>
          </p:cNvPr>
          <p:cNvSpPr/>
          <p:nvPr/>
        </p:nvSpPr>
        <p:spPr>
          <a:xfrm>
            <a:off x="3709529"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Лазерные диски</a:t>
            </a:r>
            <a:endParaRPr lang="ru-RU" sz="1200" b="1" dirty="0">
              <a:latin typeface="Century Gothic" pitchFamily="34" charset="0"/>
            </a:endParaRPr>
          </a:p>
        </p:txBody>
      </p:sp>
      <p:sp>
        <p:nvSpPr>
          <p:cNvPr id="11" name="Прямоугольник 10"/>
          <p:cNvSpPr/>
          <p:nvPr/>
        </p:nvSpPr>
        <p:spPr>
          <a:xfrm>
            <a:off x="5471666"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smtClean="0">
                <a:latin typeface="Century Gothic" pitchFamily="34" charset="0"/>
              </a:rPr>
              <a:t>Flash-</a:t>
            </a:r>
            <a:r>
              <a:rPr lang="ru-RU" sz="1200" b="1" dirty="0" smtClean="0">
                <a:latin typeface="Century Gothic" pitchFamily="34" charset="0"/>
              </a:rPr>
              <a:t>память</a:t>
            </a:r>
            <a:endParaRPr lang="ru-RU" sz="1200" b="1" dirty="0">
              <a:latin typeface="Century Gothic" pitchFamily="34" charset="0"/>
            </a:endParaRPr>
          </a:p>
        </p:txBody>
      </p:sp>
      <p:sp>
        <p:nvSpPr>
          <p:cNvPr id="12" name="TextBox 11"/>
          <p:cNvSpPr txBox="1"/>
          <p:nvPr/>
        </p:nvSpPr>
        <p:spPr>
          <a:xfrm>
            <a:off x="714348" y="1643050"/>
            <a:ext cx="7643866" cy="1923604"/>
          </a:xfrm>
          <a:prstGeom prst="rect">
            <a:avLst/>
          </a:prstGeom>
          <a:noFill/>
        </p:spPr>
        <p:txBody>
          <a:bodyPr wrap="square" rtlCol="0">
            <a:spAutoFit/>
          </a:bodyPr>
          <a:lstStyle/>
          <a:p>
            <a:pPr indent="363538" algn="just"/>
            <a:r>
              <a:rPr lang="ru-RU" sz="1700" dirty="0" err="1" smtClean="0">
                <a:latin typeface="Georgia" pitchFamily="18" charset="0"/>
              </a:rPr>
              <a:t>Флеш-память</a:t>
            </a:r>
            <a:r>
              <a:rPr lang="ru-RU" sz="1700" dirty="0" smtClean="0">
                <a:latin typeface="Georgia" pitchFamily="18" charset="0"/>
              </a:rPr>
              <a:t> (англ. </a:t>
            </a:r>
            <a:r>
              <a:rPr lang="ru-RU" sz="1700" dirty="0" err="1" smtClean="0">
                <a:latin typeface="Georgia" pitchFamily="18" charset="0"/>
              </a:rPr>
              <a:t>flash</a:t>
            </a:r>
            <a:r>
              <a:rPr lang="ru-RU" sz="1700" dirty="0" smtClean="0">
                <a:latin typeface="Georgia" pitchFamily="18" charset="0"/>
              </a:rPr>
              <a:t> </a:t>
            </a:r>
            <a:r>
              <a:rPr lang="ru-RU" sz="1700" dirty="0" err="1" smtClean="0">
                <a:latin typeface="Georgia" pitchFamily="18" charset="0"/>
              </a:rPr>
              <a:t>memory</a:t>
            </a:r>
            <a:r>
              <a:rPr lang="ru-RU" sz="1700" dirty="0" smtClean="0">
                <a:latin typeface="Georgia" pitchFamily="18" charset="0"/>
              </a:rPr>
              <a:t>) — разновидность полупроводниковой технологии электрически перепрограммируемой памяти (EEPROM). Это же слово используется в электронной </a:t>
            </a:r>
            <a:r>
              <a:rPr lang="ru-RU" sz="1700" dirty="0" err="1" smtClean="0">
                <a:latin typeface="Georgia" pitchFamily="18" charset="0"/>
              </a:rPr>
              <a:t>схемотехнике</a:t>
            </a:r>
            <a:r>
              <a:rPr lang="ru-RU" sz="1700" dirty="0" smtClean="0">
                <a:latin typeface="Georgia" pitchFamily="18" charset="0"/>
              </a:rPr>
              <a:t> для обозначения технологически законченных решений постоянных запоминающих устройств в виде микросхем на базе этой полупроводниковой технологии. В быту это словосочетание закрепилось за широким классом твердотельных устройств хранения информации.</a:t>
            </a:r>
          </a:p>
        </p:txBody>
      </p:sp>
      <p:pic>
        <p:nvPicPr>
          <p:cNvPr id="13" name="Рисунок 12" descr="flash1.png"/>
          <p:cNvPicPr>
            <a:picLocks noChangeAspect="1"/>
          </p:cNvPicPr>
          <p:nvPr/>
        </p:nvPicPr>
        <p:blipFill>
          <a:blip r:embed="rId8" cstate="print"/>
          <a:stretch>
            <a:fillRect/>
          </a:stretch>
        </p:blipFill>
        <p:spPr>
          <a:xfrm>
            <a:off x="2500298" y="3571876"/>
            <a:ext cx="2786082" cy="2746281"/>
          </a:xfrm>
          <a:prstGeom prst="rect">
            <a:avLst/>
          </a:prstGeom>
        </p:spPr>
      </p:pic>
      <p:pic>
        <p:nvPicPr>
          <p:cNvPr id="14" name="Рисунок 13" descr="flash2.png"/>
          <p:cNvPicPr>
            <a:picLocks noChangeAspect="1"/>
          </p:cNvPicPr>
          <p:nvPr/>
        </p:nvPicPr>
        <p:blipFill>
          <a:blip r:embed="rId9" cstate="print"/>
          <a:stretch>
            <a:fillRect/>
          </a:stretch>
        </p:blipFill>
        <p:spPr>
          <a:xfrm rot="8345472">
            <a:off x="4643438" y="3571876"/>
            <a:ext cx="2714644" cy="2714644"/>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a:hlinkClick r:id="rId3" action="ppaction://hlinksldjump"/>
          </p:cNvPr>
          <p:cNvSpPr/>
          <p:nvPr/>
        </p:nvSpPr>
        <p:spPr>
          <a:xfrm>
            <a:off x="2452673" y="398624"/>
            <a:ext cx="1928826"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3" name="Скругленный прямоугольник 2">
            <a:hlinkClick r:id="rId4" action="ppaction://hlinksldjump"/>
          </p:cNvPr>
          <p:cNvSpPr/>
          <p:nvPr/>
        </p:nvSpPr>
        <p:spPr>
          <a:xfrm>
            <a:off x="28572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4" name="Скругленный прямоугольник 3"/>
          <p:cNvSpPr/>
          <p:nvPr/>
        </p:nvSpPr>
        <p:spPr>
          <a:xfrm>
            <a:off x="6643702" y="357166"/>
            <a:ext cx="2214578"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5" name="Скругленный прямоугольник 4">
            <a:hlinkClick r:id="rId5" action="ppaction://hlinksldjump"/>
          </p:cNvPr>
          <p:cNvSpPr/>
          <p:nvPr/>
        </p:nvSpPr>
        <p:spPr>
          <a:xfrm>
            <a:off x="447675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6" name="Прямоугольник 5"/>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6648464" y="727056"/>
            <a:ext cx="2209816"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1142976" y="1071546"/>
            <a:ext cx="2786082"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600" b="1" dirty="0" smtClean="0">
                <a:latin typeface="Century Gothic" pitchFamily="34" charset="0"/>
              </a:rPr>
              <a:t>Процессоры</a:t>
            </a:r>
            <a:endParaRPr lang="ru-RU" sz="1600" b="1" dirty="0">
              <a:latin typeface="Century Gothic" pitchFamily="34" charset="0"/>
            </a:endParaRPr>
          </a:p>
        </p:txBody>
      </p:sp>
      <p:pic>
        <p:nvPicPr>
          <p:cNvPr id="9" name="Рисунок 8" descr="проц1.png"/>
          <p:cNvPicPr>
            <a:picLocks noChangeAspect="1"/>
          </p:cNvPicPr>
          <p:nvPr/>
        </p:nvPicPr>
        <p:blipFill>
          <a:blip r:embed="rId6" cstate="print"/>
          <a:stretch>
            <a:fillRect/>
          </a:stretch>
        </p:blipFill>
        <p:spPr>
          <a:xfrm>
            <a:off x="1785918" y="3071810"/>
            <a:ext cx="2044691" cy="1799328"/>
          </a:xfrm>
          <a:prstGeom prst="rect">
            <a:avLst/>
          </a:prstGeom>
        </p:spPr>
      </p:pic>
      <p:pic>
        <p:nvPicPr>
          <p:cNvPr id="10" name="Рисунок 9" descr="проц2.png"/>
          <p:cNvPicPr>
            <a:picLocks noChangeAspect="1"/>
          </p:cNvPicPr>
          <p:nvPr/>
        </p:nvPicPr>
        <p:blipFill>
          <a:blip r:embed="rId7" cstate="print"/>
          <a:srcRect t="19336" b="22656"/>
          <a:stretch>
            <a:fillRect/>
          </a:stretch>
        </p:blipFill>
        <p:spPr>
          <a:xfrm>
            <a:off x="1142976" y="4786322"/>
            <a:ext cx="2955665" cy="1714512"/>
          </a:xfrm>
          <a:prstGeom prst="rect">
            <a:avLst/>
          </a:prstGeom>
        </p:spPr>
      </p:pic>
      <p:pic>
        <p:nvPicPr>
          <p:cNvPr id="11" name="Рисунок 10" descr="проц3.png"/>
          <p:cNvPicPr>
            <a:picLocks noChangeAspect="1"/>
          </p:cNvPicPr>
          <p:nvPr/>
        </p:nvPicPr>
        <p:blipFill>
          <a:blip r:embed="rId8" cstate="print"/>
          <a:stretch>
            <a:fillRect/>
          </a:stretch>
        </p:blipFill>
        <p:spPr>
          <a:xfrm>
            <a:off x="928662" y="1500174"/>
            <a:ext cx="3214710" cy="1774044"/>
          </a:xfrm>
          <a:prstGeom prst="rect">
            <a:avLst/>
          </a:prstGeom>
        </p:spPr>
      </p:pic>
      <p:sp>
        <p:nvSpPr>
          <p:cNvPr id="12" name="Прямоугольник 11"/>
          <p:cNvSpPr/>
          <p:nvPr/>
        </p:nvSpPr>
        <p:spPr>
          <a:xfrm>
            <a:off x="5286380" y="1071546"/>
            <a:ext cx="2786082"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600" b="1" dirty="0" smtClean="0">
                <a:latin typeface="Century Gothic" pitchFamily="34" charset="0"/>
              </a:rPr>
              <a:t>Материнская плата</a:t>
            </a:r>
            <a:endParaRPr lang="ru-RU" sz="1600" b="1" dirty="0">
              <a:latin typeface="Century Gothic" pitchFamily="34" charset="0"/>
            </a:endParaRPr>
          </a:p>
        </p:txBody>
      </p:sp>
      <p:pic>
        <p:nvPicPr>
          <p:cNvPr id="14" name="Рисунок 13" descr="мамка.png"/>
          <p:cNvPicPr>
            <a:picLocks noChangeAspect="1"/>
          </p:cNvPicPr>
          <p:nvPr/>
        </p:nvPicPr>
        <p:blipFill>
          <a:blip r:embed="rId9" cstate="print"/>
          <a:stretch>
            <a:fillRect/>
          </a:stretch>
        </p:blipFill>
        <p:spPr>
          <a:xfrm rot="16200000">
            <a:off x="4083587" y="2402911"/>
            <a:ext cx="4943526" cy="3252320"/>
          </a:xfrm>
          <a:prstGeom prst="rect">
            <a:avLst/>
          </a:prstGeom>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Важная информация </a:t>
            </a:r>
            <a:endParaRPr lang="ru-RU" dirty="0"/>
          </a:p>
        </p:txBody>
      </p:sp>
      <p:sp>
        <p:nvSpPr>
          <p:cNvPr id="3" name="Объект 2"/>
          <p:cNvSpPr>
            <a:spLocks noGrp="1"/>
          </p:cNvSpPr>
          <p:nvPr>
            <p:ph idx="1"/>
          </p:nvPr>
        </p:nvSpPr>
        <p:spPr/>
        <p:txBody>
          <a:bodyPr>
            <a:normAutofit/>
          </a:bodyPr>
          <a:lstStyle/>
          <a:p>
            <a:r>
              <a:rPr lang="ru-RU" sz="1400" dirty="0"/>
              <a:t>------------ПРОЧИТАТЬ--------------</a:t>
            </a:r>
          </a:p>
          <a:p>
            <a:r>
              <a:rPr lang="ru-RU" sz="1400" dirty="0"/>
              <a:t>Здравствуйте дорогие пользователи и гости этого сайта. На этом сайте вы найдете: сочинения, презентации, </a:t>
            </a:r>
            <a:r>
              <a:rPr lang="ru-RU" sz="1400" dirty="0" err="1"/>
              <a:t>тестники</a:t>
            </a:r>
            <a:r>
              <a:rPr lang="ru-RU" sz="1400" dirty="0"/>
              <a:t> вопрос ответ, различные видео-уроки. Так же у вас есть возможность и выкладывать свои сочинения и презентации. С Уважением администрация сайта.</a:t>
            </a:r>
          </a:p>
          <a:p>
            <a:r>
              <a:rPr lang="ru-RU" sz="1400" dirty="0"/>
              <a:t>--------------</a:t>
            </a:r>
            <a:r>
              <a:rPr lang="en-US" sz="1400" dirty="0"/>
              <a:t>READ ------------ </a:t>
            </a:r>
          </a:p>
          <a:p>
            <a:r>
              <a:rPr lang="en-US" sz="1400" dirty="0"/>
              <a:t>Hello dear users and visitors of this site. On this site you will find: essays, presentations, </a:t>
            </a:r>
            <a:r>
              <a:rPr lang="en-US" sz="1400" dirty="0" err="1"/>
              <a:t>testniki</a:t>
            </a:r>
            <a:r>
              <a:rPr lang="en-US" sz="1400" dirty="0"/>
              <a:t> question answer various video tutorials. Just you have the opportunity and share their essays and presentations. Regards the site administration.</a:t>
            </a:r>
          </a:p>
          <a:p>
            <a:r>
              <a:rPr lang="en-US" sz="1400" dirty="0"/>
              <a:t>______________________________________________</a:t>
            </a:r>
          </a:p>
          <a:p>
            <a:r>
              <a:rPr lang="ru-RU" sz="1400" dirty="0"/>
              <a:t>Все для школьника: </a:t>
            </a:r>
            <a:r>
              <a:rPr lang="en-US" sz="1400" dirty="0"/>
              <a:t>www.tdk-valihanova.at.ua</a:t>
            </a:r>
          </a:p>
          <a:p>
            <a:r>
              <a:rPr lang="ru-RU" sz="1400" dirty="0"/>
              <a:t>Новое на сайте: </a:t>
            </a:r>
            <a:r>
              <a:rPr lang="en-US" sz="1400" dirty="0"/>
              <a:t>www.tdk-valihanova.at.ua/load/</a:t>
            </a:r>
          </a:p>
          <a:p>
            <a:r>
              <a:rPr lang="ru-RU" sz="1400" dirty="0"/>
              <a:t>Наш форум: </a:t>
            </a:r>
            <a:r>
              <a:rPr lang="en-US" sz="1400" dirty="0"/>
              <a:t>www.tdk-valihanova.at.ua/forum/</a:t>
            </a:r>
          </a:p>
          <a:p>
            <a:r>
              <a:rPr lang="en-US" sz="1400" dirty="0"/>
              <a:t>______________________________________________</a:t>
            </a:r>
          </a:p>
          <a:p>
            <a:r>
              <a:rPr lang="en-US" sz="1400" dirty="0"/>
              <a:t>All for a student: www.tdk-valihanova.at.ua</a:t>
            </a:r>
          </a:p>
          <a:p>
            <a:r>
              <a:rPr lang="en-US" sz="1400" dirty="0"/>
              <a:t>New on the site: www.tdk-valihanova.at.ua/load/</a:t>
            </a:r>
          </a:p>
          <a:p>
            <a:r>
              <a:rPr lang="en-US" sz="1400" dirty="0"/>
              <a:t>Our forum: www.tdk-valihanova.at.ua/forum/</a:t>
            </a:r>
          </a:p>
          <a:p>
            <a:r>
              <a:rPr lang="ru-RU" sz="1400" dirty="0"/>
              <a:t>Группа [В]контакте: </a:t>
            </a:r>
            <a:r>
              <a:rPr lang="en-US" sz="1400" dirty="0"/>
              <a:t>www.vk.com/tdk_valihanova</a:t>
            </a:r>
          </a:p>
          <a:p>
            <a:endParaRPr lang="ru-RU" sz="1400" dirty="0"/>
          </a:p>
        </p:txBody>
      </p:sp>
    </p:spTree>
    <p:extLst>
      <p:ext uri="{BB962C8B-B14F-4D97-AF65-F5344CB8AC3E}">
        <p14:creationId xmlns:p14="http://schemas.microsoft.com/office/powerpoint/2010/main" val="3883449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a:hlinkClick r:id="rId3" action="ppaction://hlinksldjump"/>
          </p:cNvPr>
          <p:cNvSpPr/>
          <p:nvPr/>
        </p:nvSpPr>
        <p:spPr>
          <a:xfrm>
            <a:off x="2452673" y="398624"/>
            <a:ext cx="1928826"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5" name="Скругленный прямоугольник 4"/>
          <p:cNvSpPr/>
          <p:nvPr/>
        </p:nvSpPr>
        <p:spPr>
          <a:xfrm>
            <a:off x="285720" y="357166"/>
            <a:ext cx="2071702"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8" name="Скругленный прямоугольник 7">
            <a:hlinkClick r:id="rId4"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9" name="Скругленный прямоугольник 8">
            <a:hlinkClick r:id="rId5" action="ppaction://hlinksldjump"/>
          </p:cNvPr>
          <p:cNvSpPr/>
          <p:nvPr/>
        </p:nvSpPr>
        <p:spPr>
          <a:xfrm>
            <a:off x="447675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4" name="Прямоугольник 3"/>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92859" y="731023"/>
            <a:ext cx="2064563"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3" name="Прямоугольник 12">
            <a:hlinkClick r:id="rId6" action="ppaction://hlinksldjump"/>
          </p:cNvPr>
          <p:cNvSpPr/>
          <p:nvPr/>
        </p:nvSpPr>
        <p:spPr>
          <a:xfrm>
            <a:off x="1071538"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Клавиатура</a:t>
            </a:r>
            <a:endParaRPr lang="ru-RU" sz="1200" b="1" dirty="0">
              <a:latin typeface="Century Gothic" pitchFamily="34" charset="0"/>
            </a:endParaRPr>
          </a:p>
        </p:txBody>
      </p:sp>
      <p:sp>
        <p:nvSpPr>
          <p:cNvPr id="14" name="Прямоугольник 13"/>
          <p:cNvSpPr/>
          <p:nvPr/>
        </p:nvSpPr>
        <p:spPr>
          <a:xfrm>
            <a:off x="2833675"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Сканер</a:t>
            </a:r>
            <a:endParaRPr lang="ru-RU" sz="1200" b="1" dirty="0">
              <a:latin typeface="Century Gothic" pitchFamily="34" charset="0"/>
            </a:endParaRPr>
          </a:p>
        </p:txBody>
      </p:sp>
      <p:sp>
        <p:nvSpPr>
          <p:cNvPr id="15" name="Прямоугольник 14">
            <a:hlinkClick r:id="rId7" action="ppaction://hlinksldjump"/>
          </p:cNvPr>
          <p:cNvSpPr/>
          <p:nvPr/>
        </p:nvSpPr>
        <p:spPr>
          <a:xfrm>
            <a:off x="4595812"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Микрофон</a:t>
            </a:r>
            <a:endParaRPr lang="ru-RU" sz="1200" b="1" dirty="0">
              <a:latin typeface="Century Gothic" pitchFamily="34" charset="0"/>
            </a:endParaRPr>
          </a:p>
        </p:txBody>
      </p:sp>
      <p:sp>
        <p:nvSpPr>
          <p:cNvPr id="16" name="Прямоугольник 15">
            <a:hlinkClick r:id="rId8" action="ppaction://hlinksldjump"/>
          </p:cNvPr>
          <p:cNvSpPr/>
          <p:nvPr/>
        </p:nvSpPr>
        <p:spPr>
          <a:xfrm>
            <a:off x="6357950"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Планшет</a:t>
            </a:r>
            <a:endParaRPr lang="ru-RU" sz="1200" b="1" dirty="0">
              <a:latin typeface="Century Gothic" pitchFamily="34" charset="0"/>
            </a:endParaRPr>
          </a:p>
        </p:txBody>
      </p:sp>
      <p:pic>
        <p:nvPicPr>
          <p:cNvPr id="18" name="Рисунок 17" descr="сканер2.png"/>
          <p:cNvPicPr>
            <a:picLocks noChangeAspect="1"/>
          </p:cNvPicPr>
          <p:nvPr/>
        </p:nvPicPr>
        <p:blipFill>
          <a:blip r:embed="rId9" cstate="print">
            <a:clrChange>
              <a:clrFrom>
                <a:srgbClr val="FFFFFF"/>
              </a:clrFrom>
              <a:clrTo>
                <a:srgbClr val="FFFFFF">
                  <a:alpha val="0"/>
                </a:srgbClr>
              </a:clrTo>
            </a:clrChange>
          </a:blip>
          <a:stretch>
            <a:fillRect/>
          </a:stretch>
        </p:blipFill>
        <p:spPr>
          <a:xfrm>
            <a:off x="4286280" y="4071942"/>
            <a:ext cx="2428860" cy="2428860"/>
          </a:xfrm>
          <a:prstGeom prst="rect">
            <a:avLst/>
          </a:prstGeom>
        </p:spPr>
      </p:pic>
      <p:pic>
        <p:nvPicPr>
          <p:cNvPr id="19" name="Рисунок 18" descr="сканер3.png"/>
          <p:cNvPicPr>
            <a:picLocks noChangeAspect="1"/>
          </p:cNvPicPr>
          <p:nvPr/>
        </p:nvPicPr>
        <p:blipFill>
          <a:blip r:embed="rId10" cstate="print"/>
          <a:stretch>
            <a:fillRect/>
          </a:stretch>
        </p:blipFill>
        <p:spPr>
          <a:xfrm>
            <a:off x="6463878" y="4034994"/>
            <a:ext cx="2177615" cy="2177615"/>
          </a:xfrm>
          <a:prstGeom prst="rect">
            <a:avLst/>
          </a:prstGeom>
        </p:spPr>
      </p:pic>
      <p:sp>
        <p:nvSpPr>
          <p:cNvPr id="20" name="TextBox 19"/>
          <p:cNvSpPr txBox="1"/>
          <p:nvPr/>
        </p:nvSpPr>
        <p:spPr>
          <a:xfrm>
            <a:off x="714348" y="1643050"/>
            <a:ext cx="7643866" cy="4539704"/>
          </a:xfrm>
          <a:prstGeom prst="rect">
            <a:avLst/>
          </a:prstGeom>
          <a:noFill/>
        </p:spPr>
        <p:txBody>
          <a:bodyPr wrap="square" rtlCol="0">
            <a:spAutoFit/>
          </a:bodyPr>
          <a:lstStyle/>
          <a:p>
            <a:pPr indent="363538" algn="just"/>
            <a:r>
              <a:rPr lang="ru-RU" sz="1700" dirty="0" smtClean="0">
                <a:latin typeface="Georgia" pitchFamily="18" charset="0"/>
              </a:rPr>
              <a:t>Сканер (англ. </a:t>
            </a:r>
            <a:r>
              <a:rPr lang="ru-RU" sz="1700" dirty="0" err="1" smtClean="0">
                <a:latin typeface="Georgia" pitchFamily="18" charset="0"/>
              </a:rPr>
              <a:t>scanner</a:t>
            </a:r>
            <a:r>
              <a:rPr lang="ru-RU" sz="1700" dirty="0" smtClean="0">
                <a:latin typeface="Georgia" pitchFamily="18" charset="0"/>
              </a:rPr>
              <a:t>) — устройство, выполняющее преобразование расположенного на плоском носителе (чаще всего бумаге) изображения в цифровой формат. Процесс получения такой цифровой копии называется сканированием.</a:t>
            </a:r>
          </a:p>
          <a:p>
            <a:pPr indent="363538" algn="just"/>
            <a:endParaRPr lang="ru-RU" sz="1700" dirty="0" smtClean="0">
              <a:latin typeface="Georgia" pitchFamily="18" charset="0"/>
            </a:endParaRPr>
          </a:p>
          <a:p>
            <a:pPr indent="363538" algn="just"/>
            <a:r>
              <a:rPr lang="ru-RU" sz="1700" dirty="0" smtClean="0">
                <a:latin typeface="Georgia" pitchFamily="18" charset="0"/>
              </a:rPr>
              <a:t>Во время сканирования при помощи аналогово-цифрового преобразователя создаётся цифровое описание изображения внешнего для ЭВМ образа объекта, которое затем передаётся посредством системы ввода/вывода в ЭВМ.</a:t>
            </a:r>
          </a:p>
          <a:p>
            <a:pPr indent="363538" algn="just"/>
            <a:endParaRPr lang="ru-RU" sz="1700" dirty="0" smtClean="0">
              <a:latin typeface="Georgia" pitchFamily="18" charset="0"/>
            </a:endParaRPr>
          </a:p>
          <a:p>
            <a:pPr indent="363538"/>
            <a:r>
              <a:rPr lang="ru-RU" sz="1700" b="1" dirty="0" smtClean="0">
                <a:latin typeface="Georgia" pitchFamily="18" charset="0"/>
              </a:rPr>
              <a:t>	Виды сканеров</a:t>
            </a:r>
          </a:p>
          <a:p>
            <a:pPr algn="just"/>
            <a:endParaRPr lang="ru-RU" sz="1700" dirty="0" smtClean="0">
              <a:latin typeface="Georgia" pitchFamily="18" charset="0"/>
            </a:endParaRPr>
          </a:p>
          <a:p>
            <a:pPr marL="261938" indent="174625" algn="just">
              <a:buFont typeface="Arial" pitchFamily="34" charset="0"/>
              <a:buChar char="•"/>
            </a:pPr>
            <a:r>
              <a:rPr lang="ru-RU" sz="1700" dirty="0" smtClean="0">
                <a:latin typeface="Georgia" pitchFamily="18" charset="0"/>
              </a:rPr>
              <a:t>ручные (англ. </a:t>
            </a:r>
            <a:r>
              <a:rPr lang="ru-RU" sz="1700" dirty="0" err="1" smtClean="0">
                <a:latin typeface="Georgia" pitchFamily="18" charset="0"/>
              </a:rPr>
              <a:t>Handheld</a:t>
            </a:r>
            <a:r>
              <a:rPr lang="ru-RU" sz="1700" dirty="0" smtClean="0">
                <a:latin typeface="Georgia" pitchFamily="18" charset="0"/>
              </a:rPr>
              <a:t>),</a:t>
            </a:r>
          </a:p>
          <a:p>
            <a:pPr marL="261938" indent="174625" algn="just">
              <a:buFont typeface="Arial" pitchFamily="34" charset="0"/>
              <a:buChar char="•"/>
            </a:pPr>
            <a:r>
              <a:rPr lang="ru-RU" sz="1700" dirty="0" smtClean="0">
                <a:latin typeface="Georgia" pitchFamily="18" charset="0"/>
              </a:rPr>
              <a:t>рулонные (англ. </a:t>
            </a:r>
            <a:r>
              <a:rPr lang="ru-RU" sz="1700" dirty="0" err="1" smtClean="0">
                <a:latin typeface="Georgia" pitchFamily="18" charset="0"/>
              </a:rPr>
              <a:t>Sheet-Feed</a:t>
            </a:r>
            <a:r>
              <a:rPr lang="ru-RU" sz="1700" dirty="0" smtClean="0">
                <a:latin typeface="Georgia" pitchFamily="18" charset="0"/>
              </a:rPr>
              <a:t>),</a:t>
            </a:r>
          </a:p>
          <a:p>
            <a:pPr marL="261938" indent="174625" algn="just">
              <a:buFont typeface="Arial" pitchFamily="34" charset="0"/>
              <a:buChar char="•"/>
            </a:pPr>
            <a:r>
              <a:rPr lang="ru-RU" sz="1700" dirty="0" smtClean="0">
                <a:latin typeface="Georgia" pitchFamily="18" charset="0"/>
              </a:rPr>
              <a:t>планшетные (англ. </a:t>
            </a:r>
            <a:r>
              <a:rPr lang="ru-RU" sz="1700" dirty="0" err="1" smtClean="0">
                <a:latin typeface="Georgia" pitchFamily="18" charset="0"/>
              </a:rPr>
              <a:t>Flatbed</a:t>
            </a:r>
            <a:r>
              <a:rPr lang="ru-RU" sz="1700" dirty="0" smtClean="0">
                <a:latin typeface="Georgia" pitchFamily="18" charset="0"/>
              </a:rPr>
              <a:t>)</a:t>
            </a:r>
          </a:p>
          <a:p>
            <a:pPr marL="261938" indent="174625" algn="just">
              <a:buFont typeface="Arial" pitchFamily="34" charset="0"/>
              <a:buChar char="•"/>
            </a:pPr>
            <a:r>
              <a:rPr lang="ru-RU" sz="1700" dirty="0" smtClean="0">
                <a:latin typeface="Georgia" pitchFamily="18" charset="0"/>
              </a:rPr>
              <a:t>проекционные</a:t>
            </a:r>
          </a:p>
          <a:p>
            <a:pPr marL="261938" indent="174625" algn="just">
              <a:buFont typeface="Arial" pitchFamily="34" charset="0"/>
              <a:buChar char="•"/>
            </a:pPr>
            <a:r>
              <a:rPr lang="ru-RU" sz="1700" dirty="0" smtClean="0">
                <a:latin typeface="Georgia" pitchFamily="18" charset="0"/>
              </a:rPr>
              <a:t>барабанные</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a:hlinkClick r:id="rId3" action="ppaction://hlinksldjump"/>
          </p:cNvPr>
          <p:cNvSpPr/>
          <p:nvPr/>
        </p:nvSpPr>
        <p:spPr>
          <a:xfrm>
            <a:off x="2452673" y="398624"/>
            <a:ext cx="1928826"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5" name="Скругленный прямоугольник 4"/>
          <p:cNvSpPr/>
          <p:nvPr/>
        </p:nvSpPr>
        <p:spPr>
          <a:xfrm>
            <a:off x="285720" y="357166"/>
            <a:ext cx="2071702"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8" name="Скругленный прямоугольник 7">
            <a:hlinkClick r:id="rId4"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9" name="Скругленный прямоугольник 8">
            <a:hlinkClick r:id="rId5" action="ppaction://hlinksldjump"/>
          </p:cNvPr>
          <p:cNvSpPr/>
          <p:nvPr/>
        </p:nvSpPr>
        <p:spPr>
          <a:xfrm>
            <a:off x="447675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4" name="Прямоугольник 3"/>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92859" y="731023"/>
            <a:ext cx="2064563"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2" name="Прямоугольник 11">
            <a:hlinkClick r:id="rId6" action="ppaction://hlinksldjump"/>
          </p:cNvPr>
          <p:cNvSpPr/>
          <p:nvPr/>
        </p:nvSpPr>
        <p:spPr>
          <a:xfrm>
            <a:off x="1071538"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Клавиатура</a:t>
            </a:r>
            <a:endParaRPr lang="ru-RU" sz="1200" b="1" dirty="0">
              <a:latin typeface="Century Gothic" pitchFamily="34" charset="0"/>
            </a:endParaRPr>
          </a:p>
        </p:txBody>
      </p:sp>
      <p:sp>
        <p:nvSpPr>
          <p:cNvPr id="13" name="Прямоугольник 12">
            <a:hlinkClick r:id="rId7" action="ppaction://hlinksldjump"/>
          </p:cNvPr>
          <p:cNvSpPr/>
          <p:nvPr/>
        </p:nvSpPr>
        <p:spPr>
          <a:xfrm>
            <a:off x="2833675"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Сканер</a:t>
            </a:r>
            <a:endParaRPr lang="ru-RU" sz="1200" b="1" dirty="0">
              <a:latin typeface="Century Gothic" pitchFamily="34" charset="0"/>
            </a:endParaRPr>
          </a:p>
        </p:txBody>
      </p:sp>
      <p:sp>
        <p:nvSpPr>
          <p:cNvPr id="14" name="Прямоугольник 13"/>
          <p:cNvSpPr/>
          <p:nvPr/>
        </p:nvSpPr>
        <p:spPr>
          <a:xfrm>
            <a:off x="4595812"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Микрофон</a:t>
            </a:r>
            <a:endParaRPr lang="ru-RU" sz="1200" b="1" dirty="0">
              <a:latin typeface="Century Gothic" pitchFamily="34" charset="0"/>
            </a:endParaRPr>
          </a:p>
        </p:txBody>
      </p:sp>
      <p:sp>
        <p:nvSpPr>
          <p:cNvPr id="15" name="Прямоугольник 14">
            <a:hlinkClick r:id="rId8" action="ppaction://hlinksldjump"/>
          </p:cNvPr>
          <p:cNvSpPr/>
          <p:nvPr/>
        </p:nvSpPr>
        <p:spPr>
          <a:xfrm>
            <a:off x="6357950"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Планшет</a:t>
            </a:r>
            <a:endParaRPr lang="ru-RU" sz="1200" b="1" dirty="0">
              <a:latin typeface="Century Gothic" pitchFamily="34" charset="0"/>
            </a:endParaRPr>
          </a:p>
        </p:txBody>
      </p:sp>
      <p:pic>
        <p:nvPicPr>
          <p:cNvPr id="18" name="Рисунок 17" descr="микрофон1.png"/>
          <p:cNvPicPr>
            <a:picLocks noChangeAspect="1"/>
          </p:cNvPicPr>
          <p:nvPr/>
        </p:nvPicPr>
        <p:blipFill>
          <a:blip r:embed="rId9" cstate="print"/>
          <a:stretch>
            <a:fillRect/>
          </a:stretch>
        </p:blipFill>
        <p:spPr>
          <a:xfrm>
            <a:off x="6616054" y="3143248"/>
            <a:ext cx="1837998" cy="2998460"/>
          </a:xfrm>
          <a:prstGeom prst="rect">
            <a:avLst/>
          </a:prstGeom>
        </p:spPr>
      </p:pic>
      <p:sp>
        <p:nvSpPr>
          <p:cNvPr id="20" name="TextBox 19"/>
          <p:cNvSpPr txBox="1"/>
          <p:nvPr/>
        </p:nvSpPr>
        <p:spPr>
          <a:xfrm>
            <a:off x="714348" y="1643050"/>
            <a:ext cx="7643866" cy="1400383"/>
          </a:xfrm>
          <a:prstGeom prst="rect">
            <a:avLst/>
          </a:prstGeom>
          <a:noFill/>
        </p:spPr>
        <p:txBody>
          <a:bodyPr wrap="square" rtlCol="0">
            <a:spAutoFit/>
          </a:bodyPr>
          <a:lstStyle/>
          <a:p>
            <a:pPr indent="363538" algn="just"/>
            <a:r>
              <a:rPr lang="ru-RU" sz="1700" dirty="0" smtClean="0">
                <a:latin typeface="Georgia" pitchFamily="18" charset="0"/>
              </a:rPr>
              <a:t>Компьютерный микрофон позволяет вводить звуковую информацию в память ЭВМ. Самое распространенное назначение дешевых компьютерных микрофонов – это голосовое общение с собеседником. Также с помощью микрофона можно записывать свою речь. Часто микрофон идет в комплекте с наушниками.</a:t>
            </a:r>
          </a:p>
        </p:txBody>
      </p:sp>
      <p:pic>
        <p:nvPicPr>
          <p:cNvPr id="21" name="Рисунок 20" descr="микрофон2.png"/>
          <p:cNvPicPr>
            <a:picLocks noChangeAspect="1"/>
          </p:cNvPicPr>
          <p:nvPr/>
        </p:nvPicPr>
        <p:blipFill>
          <a:blip r:embed="rId10" cstate="print"/>
          <a:stretch>
            <a:fillRect/>
          </a:stretch>
        </p:blipFill>
        <p:spPr>
          <a:xfrm>
            <a:off x="3286116" y="3214686"/>
            <a:ext cx="2968311" cy="2968311"/>
          </a:xfrm>
          <a:prstGeom prst="rect">
            <a:avLst/>
          </a:prstGeom>
        </p:spPr>
      </p:pic>
      <p:pic>
        <p:nvPicPr>
          <p:cNvPr id="22" name="Рисунок 21" descr="микрофон3.png"/>
          <p:cNvPicPr>
            <a:picLocks noChangeAspect="1"/>
          </p:cNvPicPr>
          <p:nvPr/>
        </p:nvPicPr>
        <p:blipFill>
          <a:blip r:embed="rId11" cstate="print"/>
          <a:stretch>
            <a:fillRect/>
          </a:stretch>
        </p:blipFill>
        <p:spPr>
          <a:xfrm>
            <a:off x="428596" y="3143248"/>
            <a:ext cx="3214710" cy="3214710"/>
          </a:xfrm>
          <a:prstGeom prst="rect">
            <a:avLst/>
          </a:pr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a:hlinkClick r:id="rId3" action="ppaction://hlinksldjump"/>
          </p:cNvPr>
          <p:cNvSpPr/>
          <p:nvPr/>
        </p:nvSpPr>
        <p:spPr>
          <a:xfrm>
            <a:off x="2452673" y="398624"/>
            <a:ext cx="1928826"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5" name="Скругленный прямоугольник 4"/>
          <p:cNvSpPr/>
          <p:nvPr/>
        </p:nvSpPr>
        <p:spPr>
          <a:xfrm>
            <a:off x="285720" y="357166"/>
            <a:ext cx="2071702"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8" name="Скругленный прямоугольник 7">
            <a:hlinkClick r:id="rId4"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9" name="Скругленный прямоугольник 8">
            <a:hlinkClick r:id="rId5" action="ppaction://hlinksldjump"/>
          </p:cNvPr>
          <p:cNvSpPr/>
          <p:nvPr/>
        </p:nvSpPr>
        <p:spPr>
          <a:xfrm>
            <a:off x="447675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4" name="Прямоугольник 3"/>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92859" y="731023"/>
            <a:ext cx="2064563"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2" name="Прямоугольник 11">
            <a:hlinkClick r:id="rId6" action="ppaction://hlinksldjump"/>
          </p:cNvPr>
          <p:cNvSpPr/>
          <p:nvPr/>
        </p:nvSpPr>
        <p:spPr>
          <a:xfrm>
            <a:off x="1071538"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Клавиатура</a:t>
            </a:r>
            <a:endParaRPr lang="ru-RU" sz="1200" b="1" dirty="0">
              <a:latin typeface="Century Gothic" pitchFamily="34" charset="0"/>
            </a:endParaRPr>
          </a:p>
        </p:txBody>
      </p:sp>
      <p:sp>
        <p:nvSpPr>
          <p:cNvPr id="13" name="Прямоугольник 12">
            <a:hlinkClick r:id="rId7" action="ppaction://hlinksldjump"/>
          </p:cNvPr>
          <p:cNvSpPr/>
          <p:nvPr/>
        </p:nvSpPr>
        <p:spPr>
          <a:xfrm>
            <a:off x="2833675"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Сканер</a:t>
            </a:r>
            <a:endParaRPr lang="ru-RU" sz="1200" b="1" dirty="0">
              <a:latin typeface="Century Gothic" pitchFamily="34" charset="0"/>
            </a:endParaRPr>
          </a:p>
        </p:txBody>
      </p:sp>
      <p:sp>
        <p:nvSpPr>
          <p:cNvPr id="14" name="Прямоугольник 13">
            <a:hlinkClick r:id="rId8" action="ppaction://hlinksldjump"/>
          </p:cNvPr>
          <p:cNvSpPr/>
          <p:nvPr/>
        </p:nvSpPr>
        <p:spPr>
          <a:xfrm>
            <a:off x="4595812"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Микрофон</a:t>
            </a:r>
            <a:endParaRPr lang="ru-RU" sz="1200" b="1" dirty="0">
              <a:latin typeface="Century Gothic" pitchFamily="34" charset="0"/>
            </a:endParaRPr>
          </a:p>
        </p:txBody>
      </p:sp>
      <p:sp>
        <p:nvSpPr>
          <p:cNvPr id="15" name="Прямоугольник 14"/>
          <p:cNvSpPr/>
          <p:nvPr/>
        </p:nvSpPr>
        <p:spPr>
          <a:xfrm>
            <a:off x="6357950"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Планшет</a:t>
            </a:r>
            <a:endParaRPr lang="ru-RU" sz="1200" b="1" dirty="0">
              <a:latin typeface="Century Gothic" pitchFamily="34" charset="0"/>
            </a:endParaRPr>
          </a:p>
        </p:txBody>
      </p:sp>
      <p:sp>
        <p:nvSpPr>
          <p:cNvPr id="16" name="TextBox 15"/>
          <p:cNvSpPr txBox="1"/>
          <p:nvPr/>
        </p:nvSpPr>
        <p:spPr>
          <a:xfrm>
            <a:off x="714348" y="1643050"/>
            <a:ext cx="7643866" cy="1400383"/>
          </a:xfrm>
          <a:prstGeom prst="rect">
            <a:avLst/>
          </a:prstGeom>
          <a:noFill/>
        </p:spPr>
        <p:txBody>
          <a:bodyPr wrap="square" rtlCol="0">
            <a:spAutoFit/>
          </a:bodyPr>
          <a:lstStyle/>
          <a:p>
            <a:pPr indent="363538" algn="just"/>
            <a:r>
              <a:rPr lang="ru-RU" sz="1700" dirty="0" smtClean="0">
                <a:latin typeface="Georgia" pitchFamily="18" charset="0"/>
              </a:rPr>
              <a:t>Графический планшет (от англ. </a:t>
            </a:r>
            <a:r>
              <a:rPr lang="ru-RU" sz="1700" dirty="0" err="1" smtClean="0">
                <a:latin typeface="Georgia" pitchFamily="18" charset="0"/>
              </a:rPr>
              <a:t>graphics</a:t>
            </a:r>
            <a:r>
              <a:rPr lang="ru-RU" sz="1700" dirty="0" smtClean="0">
                <a:latin typeface="Georgia" pitchFamily="18" charset="0"/>
              </a:rPr>
              <a:t> </a:t>
            </a:r>
            <a:r>
              <a:rPr lang="ru-RU" sz="1700" dirty="0" err="1" smtClean="0">
                <a:latin typeface="Georgia" pitchFamily="18" charset="0"/>
              </a:rPr>
              <a:t>tablet</a:t>
            </a:r>
            <a:r>
              <a:rPr lang="ru-RU" sz="1700" dirty="0" smtClean="0">
                <a:latin typeface="Georgia" pitchFamily="18" charset="0"/>
              </a:rPr>
              <a:t> или </a:t>
            </a:r>
            <a:r>
              <a:rPr lang="ru-RU" sz="1700" dirty="0" err="1" smtClean="0">
                <a:latin typeface="Georgia" pitchFamily="18" charset="0"/>
              </a:rPr>
              <a:t>graphics</a:t>
            </a:r>
            <a:r>
              <a:rPr lang="ru-RU" sz="1700" dirty="0" smtClean="0">
                <a:latin typeface="Georgia" pitchFamily="18" charset="0"/>
              </a:rPr>
              <a:t> </a:t>
            </a:r>
            <a:r>
              <a:rPr lang="ru-RU" sz="1700" dirty="0" err="1" smtClean="0">
                <a:latin typeface="Georgia" pitchFamily="18" charset="0"/>
              </a:rPr>
              <a:t>pad</a:t>
            </a:r>
            <a:r>
              <a:rPr lang="ru-RU" sz="1700" dirty="0" smtClean="0">
                <a:latin typeface="Georgia" pitchFamily="18" charset="0"/>
              </a:rPr>
              <a:t>, </a:t>
            </a:r>
            <a:r>
              <a:rPr lang="ru-RU" sz="1700" dirty="0" err="1" smtClean="0">
                <a:latin typeface="Georgia" pitchFamily="18" charset="0"/>
              </a:rPr>
              <a:t>drawing</a:t>
            </a:r>
            <a:r>
              <a:rPr lang="ru-RU" sz="1700" dirty="0" smtClean="0">
                <a:latin typeface="Georgia" pitchFamily="18" charset="0"/>
              </a:rPr>
              <a:t> </a:t>
            </a:r>
            <a:r>
              <a:rPr lang="ru-RU" sz="1700" dirty="0" err="1" smtClean="0">
                <a:latin typeface="Georgia" pitchFamily="18" charset="0"/>
              </a:rPr>
              <a:t>tablet</a:t>
            </a:r>
            <a:r>
              <a:rPr lang="ru-RU" sz="1700" dirty="0" smtClean="0">
                <a:latin typeface="Georgia" pitchFamily="18" charset="0"/>
              </a:rPr>
              <a:t>, </a:t>
            </a:r>
            <a:r>
              <a:rPr lang="ru-RU" sz="1700" dirty="0" err="1" smtClean="0">
                <a:latin typeface="Georgia" pitchFamily="18" charset="0"/>
              </a:rPr>
              <a:t>digitizing</a:t>
            </a:r>
            <a:r>
              <a:rPr lang="ru-RU" sz="1700" dirty="0" smtClean="0">
                <a:latin typeface="Georgia" pitchFamily="18" charset="0"/>
              </a:rPr>
              <a:t> </a:t>
            </a:r>
            <a:r>
              <a:rPr lang="ru-RU" sz="1700" dirty="0" err="1" smtClean="0">
                <a:latin typeface="Georgia" pitchFamily="18" charset="0"/>
              </a:rPr>
              <a:t>tablet</a:t>
            </a:r>
            <a:r>
              <a:rPr lang="ru-RU" sz="1700" dirty="0" smtClean="0">
                <a:latin typeface="Georgia" pitchFamily="18" charset="0"/>
              </a:rPr>
              <a:t>, </a:t>
            </a:r>
            <a:r>
              <a:rPr lang="ru-RU" sz="1700" dirty="0" err="1" smtClean="0">
                <a:latin typeface="Georgia" pitchFamily="18" charset="0"/>
              </a:rPr>
              <a:t>digitizer</a:t>
            </a:r>
            <a:r>
              <a:rPr lang="ru-RU" sz="1700" dirty="0" smtClean="0">
                <a:latin typeface="Georgia" pitchFamily="18" charset="0"/>
              </a:rPr>
              <a:t> - дигитайзер, диджитайзер) — это устройство для ввода рисунков от руки непосредственно в компьютер. Состоит из пера и плоского планшета, чувствительного к нажатию или близости пера. Также может прилагаться специальная мышь.</a:t>
            </a:r>
          </a:p>
        </p:txBody>
      </p:sp>
      <p:pic>
        <p:nvPicPr>
          <p:cNvPr id="17" name="Рисунок 16" descr="планшет1.png"/>
          <p:cNvPicPr>
            <a:picLocks noChangeAspect="1"/>
          </p:cNvPicPr>
          <p:nvPr/>
        </p:nvPicPr>
        <p:blipFill>
          <a:blip r:embed="rId9" cstate="print"/>
          <a:stretch>
            <a:fillRect/>
          </a:stretch>
        </p:blipFill>
        <p:spPr>
          <a:xfrm>
            <a:off x="810362" y="3214687"/>
            <a:ext cx="3301008" cy="2714644"/>
          </a:xfrm>
          <a:prstGeom prst="rect">
            <a:avLst/>
          </a:prstGeom>
        </p:spPr>
      </p:pic>
      <p:pic>
        <p:nvPicPr>
          <p:cNvPr id="18" name="Рисунок 17" descr="планшет2.png"/>
          <p:cNvPicPr>
            <a:picLocks noChangeAspect="1"/>
          </p:cNvPicPr>
          <p:nvPr/>
        </p:nvPicPr>
        <p:blipFill>
          <a:blip r:embed="rId10" cstate="print"/>
          <a:stretch>
            <a:fillRect/>
          </a:stretch>
        </p:blipFill>
        <p:spPr>
          <a:xfrm>
            <a:off x="4143372" y="3257910"/>
            <a:ext cx="4179123" cy="2528544"/>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452673" y="357166"/>
            <a:ext cx="1928826"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5" name="Скругленный прямоугольник 4">
            <a:hlinkClick r:id="rId3" action="ppaction://hlinksldjump"/>
          </p:cNvPr>
          <p:cNvSpPr/>
          <p:nvPr/>
        </p:nvSpPr>
        <p:spPr>
          <a:xfrm>
            <a:off x="28572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6" name="Скругленный прямоугольник 5">
            <a:hlinkClick r:id="rId4"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7" name="Скругленный прямоугольник 6">
            <a:hlinkClick r:id="rId5" action="ppaction://hlinksldjump"/>
          </p:cNvPr>
          <p:cNvSpPr/>
          <p:nvPr/>
        </p:nvSpPr>
        <p:spPr>
          <a:xfrm>
            <a:off x="447675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8" name="Прямоугольник 7"/>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2462198" y="731023"/>
            <a:ext cx="1918800"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1" name="Прямоугольник 10"/>
          <p:cNvSpPr/>
          <p:nvPr/>
        </p:nvSpPr>
        <p:spPr>
          <a:xfrm>
            <a:off x="1947392"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Монитор</a:t>
            </a:r>
            <a:endParaRPr lang="ru-RU" sz="1200" b="1" dirty="0">
              <a:latin typeface="Century Gothic" pitchFamily="34" charset="0"/>
            </a:endParaRPr>
          </a:p>
        </p:txBody>
      </p:sp>
      <p:sp>
        <p:nvSpPr>
          <p:cNvPr id="12" name="Прямоугольник 11">
            <a:hlinkClick r:id="rId6" action="ppaction://hlinksldjump"/>
          </p:cNvPr>
          <p:cNvSpPr/>
          <p:nvPr/>
        </p:nvSpPr>
        <p:spPr>
          <a:xfrm>
            <a:off x="3709529"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Принтер</a:t>
            </a:r>
            <a:endParaRPr lang="ru-RU" sz="1200" b="1" dirty="0">
              <a:latin typeface="Century Gothic" pitchFamily="34" charset="0"/>
            </a:endParaRPr>
          </a:p>
        </p:txBody>
      </p:sp>
      <p:sp>
        <p:nvSpPr>
          <p:cNvPr id="13" name="Прямоугольник 12">
            <a:hlinkClick r:id="rId7" action="ppaction://hlinksldjump"/>
          </p:cNvPr>
          <p:cNvSpPr/>
          <p:nvPr/>
        </p:nvSpPr>
        <p:spPr>
          <a:xfrm>
            <a:off x="5471666"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Колонки</a:t>
            </a:r>
            <a:endParaRPr lang="ru-RU" sz="1200" b="1" dirty="0">
              <a:latin typeface="Century Gothic" pitchFamily="34" charset="0"/>
            </a:endParaRPr>
          </a:p>
        </p:txBody>
      </p:sp>
      <p:sp>
        <p:nvSpPr>
          <p:cNvPr id="14" name="TextBox 13"/>
          <p:cNvSpPr txBox="1"/>
          <p:nvPr/>
        </p:nvSpPr>
        <p:spPr>
          <a:xfrm>
            <a:off x="714348" y="1643050"/>
            <a:ext cx="7643866" cy="1923604"/>
          </a:xfrm>
          <a:prstGeom prst="rect">
            <a:avLst/>
          </a:prstGeom>
          <a:noFill/>
        </p:spPr>
        <p:txBody>
          <a:bodyPr wrap="square" rtlCol="0">
            <a:spAutoFit/>
          </a:bodyPr>
          <a:lstStyle/>
          <a:p>
            <a:pPr indent="363538" algn="just"/>
            <a:r>
              <a:rPr lang="ru-RU" sz="1700" dirty="0" smtClean="0">
                <a:latin typeface="Georgia" pitchFamily="18" charset="0"/>
              </a:rPr>
              <a:t>Монитор — конструктивно законченное устройство, предназначенное для визуального отображения информации.</a:t>
            </a:r>
          </a:p>
          <a:p>
            <a:pPr indent="363538" algn="just"/>
            <a:r>
              <a:rPr lang="ru-RU" sz="1700" dirty="0" smtClean="0">
                <a:latin typeface="Georgia" pitchFamily="18" charset="0"/>
              </a:rPr>
              <a:t>Современный монитор состоит из экрана (дисплея), блока питания, плат управления и корпуса. Информация для отображения на мониторе поступает с электронного устройства, формирующего видеосигнал (в компьютере — видеокарта). В некоторых случаях в качестве монитора может применяться и телевизор.</a:t>
            </a:r>
          </a:p>
        </p:txBody>
      </p:sp>
      <p:pic>
        <p:nvPicPr>
          <p:cNvPr id="15" name="Рисунок 14" descr="монитор1.png"/>
          <p:cNvPicPr>
            <a:picLocks noChangeAspect="1"/>
          </p:cNvPicPr>
          <p:nvPr/>
        </p:nvPicPr>
        <p:blipFill>
          <a:blip r:embed="rId8" cstate="print"/>
          <a:stretch>
            <a:fillRect/>
          </a:stretch>
        </p:blipFill>
        <p:spPr>
          <a:xfrm>
            <a:off x="756758" y="3571876"/>
            <a:ext cx="2428869" cy="2428869"/>
          </a:xfrm>
          <a:prstGeom prst="rect">
            <a:avLst/>
          </a:prstGeom>
        </p:spPr>
      </p:pic>
      <p:pic>
        <p:nvPicPr>
          <p:cNvPr id="16" name="Рисунок 15" descr="монитор2.png"/>
          <p:cNvPicPr>
            <a:picLocks noChangeAspect="1"/>
          </p:cNvPicPr>
          <p:nvPr/>
        </p:nvPicPr>
        <p:blipFill>
          <a:blip r:embed="rId9" cstate="print"/>
          <a:stretch>
            <a:fillRect/>
          </a:stretch>
        </p:blipFill>
        <p:spPr>
          <a:xfrm>
            <a:off x="3328527" y="3786191"/>
            <a:ext cx="2744180" cy="2305112"/>
          </a:xfrm>
          <a:prstGeom prst="rect">
            <a:avLst/>
          </a:prstGeom>
        </p:spPr>
      </p:pic>
      <p:pic>
        <p:nvPicPr>
          <p:cNvPr id="17" name="Рисунок 16" descr="монитор3.png"/>
          <p:cNvPicPr>
            <a:picLocks noChangeAspect="1"/>
          </p:cNvPicPr>
          <p:nvPr/>
        </p:nvPicPr>
        <p:blipFill>
          <a:blip r:embed="rId10" cstate="print"/>
          <a:stretch>
            <a:fillRect/>
          </a:stretch>
        </p:blipFill>
        <p:spPr>
          <a:xfrm>
            <a:off x="6186046" y="3643314"/>
            <a:ext cx="2147141" cy="2428892"/>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452673" y="357166"/>
            <a:ext cx="1928826"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5" name="Скругленный прямоугольник 4">
            <a:hlinkClick r:id="rId3" action="ppaction://hlinksldjump"/>
          </p:cNvPr>
          <p:cNvSpPr/>
          <p:nvPr/>
        </p:nvSpPr>
        <p:spPr>
          <a:xfrm>
            <a:off x="28572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6" name="Скругленный прямоугольник 5">
            <a:hlinkClick r:id="rId4"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7" name="Скругленный прямоугольник 6">
            <a:hlinkClick r:id="rId5" action="ppaction://hlinksldjump"/>
          </p:cNvPr>
          <p:cNvSpPr/>
          <p:nvPr/>
        </p:nvSpPr>
        <p:spPr>
          <a:xfrm>
            <a:off x="447675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8" name="Прямоугольник 7"/>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2462198" y="731023"/>
            <a:ext cx="1918800"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1" name="Прямоугольник 10">
            <a:hlinkClick r:id="rId6" action="ppaction://hlinksldjump"/>
          </p:cNvPr>
          <p:cNvSpPr/>
          <p:nvPr/>
        </p:nvSpPr>
        <p:spPr>
          <a:xfrm>
            <a:off x="1947392"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Монитор</a:t>
            </a:r>
            <a:endParaRPr lang="ru-RU" sz="1200" b="1" dirty="0">
              <a:latin typeface="Century Gothic" pitchFamily="34" charset="0"/>
            </a:endParaRPr>
          </a:p>
        </p:txBody>
      </p:sp>
      <p:sp>
        <p:nvSpPr>
          <p:cNvPr id="12" name="Прямоугольник 11"/>
          <p:cNvSpPr/>
          <p:nvPr/>
        </p:nvSpPr>
        <p:spPr>
          <a:xfrm>
            <a:off x="3709529"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Принтер</a:t>
            </a:r>
            <a:endParaRPr lang="ru-RU" sz="1200" b="1" dirty="0">
              <a:latin typeface="Century Gothic" pitchFamily="34" charset="0"/>
            </a:endParaRPr>
          </a:p>
        </p:txBody>
      </p:sp>
      <p:sp>
        <p:nvSpPr>
          <p:cNvPr id="13" name="Прямоугольник 12">
            <a:hlinkClick r:id="rId7" action="ppaction://hlinksldjump"/>
          </p:cNvPr>
          <p:cNvSpPr/>
          <p:nvPr/>
        </p:nvSpPr>
        <p:spPr>
          <a:xfrm>
            <a:off x="5471666"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Колонки</a:t>
            </a:r>
            <a:endParaRPr lang="ru-RU" sz="1200" b="1" dirty="0">
              <a:latin typeface="Century Gothic" pitchFamily="34" charset="0"/>
            </a:endParaRPr>
          </a:p>
        </p:txBody>
      </p:sp>
      <p:sp>
        <p:nvSpPr>
          <p:cNvPr id="17" name="TextBox 16"/>
          <p:cNvSpPr txBox="1"/>
          <p:nvPr/>
        </p:nvSpPr>
        <p:spPr>
          <a:xfrm>
            <a:off x="714348" y="1643050"/>
            <a:ext cx="7643866" cy="1923604"/>
          </a:xfrm>
          <a:prstGeom prst="rect">
            <a:avLst/>
          </a:prstGeom>
          <a:noFill/>
        </p:spPr>
        <p:txBody>
          <a:bodyPr wrap="square" rtlCol="0">
            <a:spAutoFit/>
          </a:bodyPr>
          <a:lstStyle/>
          <a:p>
            <a:pPr indent="363538" algn="just"/>
            <a:r>
              <a:rPr lang="ru-RU" sz="1700" dirty="0" smtClean="0">
                <a:latin typeface="Georgia" pitchFamily="18" charset="0"/>
              </a:rPr>
              <a:t>Принтер (от англ. </a:t>
            </a:r>
            <a:r>
              <a:rPr lang="ru-RU" sz="1700" dirty="0" err="1" smtClean="0">
                <a:latin typeface="Georgia" pitchFamily="18" charset="0"/>
              </a:rPr>
              <a:t>print</a:t>
            </a:r>
            <a:r>
              <a:rPr lang="ru-RU" sz="1700" dirty="0" smtClean="0">
                <a:latin typeface="Georgia" pitchFamily="18" charset="0"/>
              </a:rPr>
              <a:t> — печать) — периферийное устройство компьютера, предназначенное для перевода текста или графики на физический носитель из электронного вида малыми тиражами (от единиц до сотен) без создания печатной формы. Этим принтеры отличаются от полиграфического оборудования и </a:t>
            </a:r>
            <a:r>
              <a:rPr lang="ru-RU" sz="1700" dirty="0" err="1" smtClean="0">
                <a:latin typeface="Georgia" pitchFamily="18" charset="0"/>
              </a:rPr>
              <a:t>ризографов</a:t>
            </a:r>
            <a:r>
              <a:rPr lang="ru-RU" sz="1700" dirty="0" smtClean="0">
                <a:latin typeface="Georgia" pitchFamily="18" charset="0"/>
              </a:rPr>
              <a:t>, которое за счёт печатной формы быстрее и дешевле на крупных тиражах (сотни и более экземпляров).</a:t>
            </a:r>
          </a:p>
        </p:txBody>
      </p:sp>
      <p:pic>
        <p:nvPicPr>
          <p:cNvPr id="18" name="Рисунок 17" descr="принтер1.png"/>
          <p:cNvPicPr>
            <a:picLocks noChangeAspect="1"/>
          </p:cNvPicPr>
          <p:nvPr/>
        </p:nvPicPr>
        <p:blipFill>
          <a:blip r:embed="rId8" cstate="print"/>
          <a:stretch>
            <a:fillRect/>
          </a:stretch>
        </p:blipFill>
        <p:spPr>
          <a:xfrm>
            <a:off x="6357950" y="3714752"/>
            <a:ext cx="1909815" cy="2143140"/>
          </a:xfrm>
          <a:prstGeom prst="rect">
            <a:avLst/>
          </a:prstGeom>
        </p:spPr>
      </p:pic>
      <p:pic>
        <p:nvPicPr>
          <p:cNvPr id="19" name="Рисунок 18" descr="принтер2.png"/>
          <p:cNvPicPr>
            <a:picLocks noChangeAspect="1"/>
          </p:cNvPicPr>
          <p:nvPr/>
        </p:nvPicPr>
        <p:blipFill>
          <a:blip r:embed="rId9" cstate="print"/>
          <a:stretch>
            <a:fillRect/>
          </a:stretch>
        </p:blipFill>
        <p:spPr>
          <a:xfrm>
            <a:off x="3472534" y="3833404"/>
            <a:ext cx="2715934" cy="1905836"/>
          </a:xfrm>
          <a:prstGeom prst="rect">
            <a:avLst/>
          </a:prstGeom>
        </p:spPr>
      </p:pic>
      <p:pic>
        <p:nvPicPr>
          <p:cNvPr id="20" name="Рисунок 19" descr="принтер3.png"/>
          <p:cNvPicPr>
            <a:picLocks noChangeAspect="1"/>
          </p:cNvPicPr>
          <p:nvPr/>
        </p:nvPicPr>
        <p:blipFill>
          <a:blip r:embed="rId10" cstate="print"/>
          <a:srcRect t="8439" b="7175"/>
          <a:stretch>
            <a:fillRect/>
          </a:stretch>
        </p:blipFill>
        <p:spPr>
          <a:xfrm>
            <a:off x="784654" y="3714752"/>
            <a:ext cx="2761905" cy="2143140"/>
          </a:xfrm>
          <a:prstGeom prst="rect">
            <a:avLst/>
          </a:prstGeom>
        </p:spPr>
      </p:pic>
      <p:sp>
        <p:nvSpPr>
          <p:cNvPr id="21" name="Прямоугольник 20"/>
          <p:cNvSpPr/>
          <p:nvPr/>
        </p:nvSpPr>
        <p:spPr>
          <a:xfrm>
            <a:off x="1357290" y="5857892"/>
            <a:ext cx="1643074"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Матричный принтер</a:t>
            </a:r>
            <a:endParaRPr lang="ru-RU" sz="1200" b="1" dirty="0">
              <a:latin typeface="Century Gothic" pitchFamily="34" charset="0"/>
            </a:endParaRPr>
          </a:p>
        </p:txBody>
      </p:sp>
      <p:sp>
        <p:nvSpPr>
          <p:cNvPr id="22" name="Прямоугольник 21"/>
          <p:cNvSpPr/>
          <p:nvPr/>
        </p:nvSpPr>
        <p:spPr>
          <a:xfrm>
            <a:off x="4000496" y="5857892"/>
            <a:ext cx="1643074"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Струйный принтер</a:t>
            </a:r>
            <a:endParaRPr lang="ru-RU" sz="1200" b="1" dirty="0">
              <a:latin typeface="Century Gothic" pitchFamily="34" charset="0"/>
            </a:endParaRPr>
          </a:p>
        </p:txBody>
      </p:sp>
      <p:sp>
        <p:nvSpPr>
          <p:cNvPr id="23" name="Прямоугольник 22"/>
          <p:cNvSpPr/>
          <p:nvPr/>
        </p:nvSpPr>
        <p:spPr>
          <a:xfrm>
            <a:off x="6500826" y="5857892"/>
            <a:ext cx="1643074"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Лазерный принтер</a:t>
            </a:r>
            <a:endParaRPr lang="ru-RU" sz="1200" b="1" dirty="0">
              <a:latin typeface="Century Gothic" pitchFamily="34" charset="0"/>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452673" y="357166"/>
            <a:ext cx="1928826"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5" name="Скругленный прямоугольник 4">
            <a:hlinkClick r:id="rId3" action="ppaction://hlinksldjump"/>
          </p:cNvPr>
          <p:cNvSpPr/>
          <p:nvPr/>
        </p:nvSpPr>
        <p:spPr>
          <a:xfrm>
            <a:off x="28572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6" name="Скругленный прямоугольник 5">
            <a:hlinkClick r:id="rId4"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7" name="Скругленный прямоугольник 6">
            <a:hlinkClick r:id="rId5" action="ppaction://hlinksldjump"/>
          </p:cNvPr>
          <p:cNvSpPr/>
          <p:nvPr/>
        </p:nvSpPr>
        <p:spPr>
          <a:xfrm>
            <a:off x="447675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8" name="Прямоугольник 7"/>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2462198" y="731023"/>
            <a:ext cx="1918800"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1" name="Прямоугольник 10">
            <a:hlinkClick r:id="rId6" action="ppaction://hlinksldjump"/>
          </p:cNvPr>
          <p:cNvSpPr/>
          <p:nvPr/>
        </p:nvSpPr>
        <p:spPr>
          <a:xfrm>
            <a:off x="1947392"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Монитор</a:t>
            </a:r>
            <a:endParaRPr lang="ru-RU" sz="1200" b="1" dirty="0">
              <a:latin typeface="Century Gothic" pitchFamily="34" charset="0"/>
            </a:endParaRPr>
          </a:p>
        </p:txBody>
      </p:sp>
      <p:sp>
        <p:nvSpPr>
          <p:cNvPr id="12" name="Прямоугольник 11">
            <a:hlinkClick r:id="rId7" action="ppaction://hlinksldjump"/>
          </p:cNvPr>
          <p:cNvSpPr/>
          <p:nvPr/>
        </p:nvSpPr>
        <p:spPr>
          <a:xfrm>
            <a:off x="3709529"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Принтер</a:t>
            </a:r>
            <a:endParaRPr lang="ru-RU" sz="1200" b="1" dirty="0">
              <a:latin typeface="Century Gothic" pitchFamily="34" charset="0"/>
            </a:endParaRPr>
          </a:p>
        </p:txBody>
      </p:sp>
      <p:sp>
        <p:nvSpPr>
          <p:cNvPr id="13" name="Прямоугольник 12"/>
          <p:cNvSpPr/>
          <p:nvPr/>
        </p:nvSpPr>
        <p:spPr>
          <a:xfrm>
            <a:off x="5471666"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Колонки</a:t>
            </a:r>
            <a:endParaRPr lang="ru-RU" sz="1200" b="1" dirty="0">
              <a:latin typeface="Century Gothic" pitchFamily="34" charset="0"/>
            </a:endParaRPr>
          </a:p>
        </p:txBody>
      </p:sp>
      <p:sp>
        <p:nvSpPr>
          <p:cNvPr id="14" name="TextBox 13"/>
          <p:cNvSpPr txBox="1"/>
          <p:nvPr/>
        </p:nvSpPr>
        <p:spPr>
          <a:xfrm>
            <a:off x="714348" y="1643050"/>
            <a:ext cx="7643866" cy="615553"/>
          </a:xfrm>
          <a:prstGeom prst="rect">
            <a:avLst/>
          </a:prstGeom>
          <a:noFill/>
        </p:spPr>
        <p:txBody>
          <a:bodyPr wrap="square" rtlCol="0">
            <a:spAutoFit/>
          </a:bodyPr>
          <a:lstStyle/>
          <a:p>
            <a:pPr indent="363538" algn="just"/>
            <a:r>
              <a:rPr lang="ru-RU" sz="1700" dirty="0" smtClean="0">
                <a:latin typeface="Georgia" pitchFamily="18" charset="0"/>
              </a:rPr>
              <a:t>Акустическая система ПК — устройство для воспроизведения звука, подключенное к компьютеру.</a:t>
            </a:r>
          </a:p>
        </p:txBody>
      </p:sp>
      <p:pic>
        <p:nvPicPr>
          <p:cNvPr id="16" name="Рисунок 15" descr="колонки1.png"/>
          <p:cNvPicPr>
            <a:picLocks noChangeAspect="1"/>
          </p:cNvPicPr>
          <p:nvPr/>
        </p:nvPicPr>
        <p:blipFill>
          <a:blip r:embed="rId8" cstate="print"/>
          <a:stretch>
            <a:fillRect/>
          </a:stretch>
        </p:blipFill>
        <p:spPr>
          <a:xfrm>
            <a:off x="5072066" y="2928934"/>
            <a:ext cx="3577843" cy="3071834"/>
          </a:xfrm>
          <a:prstGeom prst="rect">
            <a:avLst/>
          </a:prstGeom>
        </p:spPr>
      </p:pic>
      <p:pic>
        <p:nvPicPr>
          <p:cNvPr id="17" name="Рисунок 16" descr="колонки2.png"/>
          <p:cNvPicPr>
            <a:picLocks noChangeAspect="1"/>
          </p:cNvPicPr>
          <p:nvPr/>
        </p:nvPicPr>
        <p:blipFill>
          <a:blip r:embed="rId9" cstate="print"/>
          <a:stretch>
            <a:fillRect/>
          </a:stretch>
        </p:blipFill>
        <p:spPr>
          <a:xfrm>
            <a:off x="785786" y="2571744"/>
            <a:ext cx="4258952" cy="3357586"/>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a:hlinkClick r:id="rId3" action="ppaction://hlinksldjump"/>
          </p:cNvPr>
          <p:cNvSpPr/>
          <p:nvPr/>
        </p:nvSpPr>
        <p:spPr>
          <a:xfrm>
            <a:off x="2452673" y="398624"/>
            <a:ext cx="1928826"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3" name="Скругленный прямоугольник 2">
            <a:hlinkClick r:id="rId4" action="ppaction://hlinksldjump"/>
          </p:cNvPr>
          <p:cNvSpPr/>
          <p:nvPr/>
        </p:nvSpPr>
        <p:spPr>
          <a:xfrm>
            <a:off x="28572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4" name="Скругленный прямоугольник 3">
            <a:hlinkClick r:id="rId5"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5" name="Скругленный прямоугольник 4"/>
          <p:cNvSpPr/>
          <p:nvPr/>
        </p:nvSpPr>
        <p:spPr>
          <a:xfrm>
            <a:off x="4476750" y="357166"/>
            <a:ext cx="2071702"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6" name="Прямоугольник 5"/>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4484686" y="727056"/>
            <a:ext cx="2062800"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9" name="Прямоугольник 8"/>
          <p:cNvSpPr/>
          <p:nvPr/>
        </p:nvSpPr>
        <p:spPr>
          <a:xfrm>
            <a:off x="1947392"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Винчестер</a:t>
            </a:r>
            <a:endParaRPr lang="ru-RU" sz="1200" b="1" dirty="0">
              <a:latin typeface="Century Gothic" pitchFamily="34" charset="0"/>
            </a:endParaRPr>
          </a:p>
        </p:txBody>
      </p:sp>
      <p:sp>
        <p:nvSpPr>
          <p:cNvPr id="10" name="Прямоугольник 9">
            <a:hlinkClick r:id="rId6" action="ppaction://hlinksldjump"/>
          </p:cNvPr>
          <p:cNvSpPr/>
          <p:nvPr/>
        </p:nvSpPr>
        <p:spPr>
          <a:xfrm>
            <a:off x="3709529"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Лазерные диски</a:t>
            </a:r>
            <a:endParaRPr lang="ru-RU" sz="1200" b="1" dirty="0">
              <a:latin typeface="Century Gothic" pitchFamily="34" charset="0"/>
            </a:endParaRPr>
          </a:p>
        </p:txBody>
      </p:sp>
      <p:sp>
        <p:nvSpPr>
          <p:cNvPr id="11" name="Прямоугольник 10">
            <a:hlinkClick r:id="rId7" action="ppaction://hlinksldjump"/>
          </p:cNvPr>
          <p:cNvSpPr/>
          <p:nvPr/>
        </p:nvSpPr>
        <p:spPr>
          <a:xfrm>
            <a:off x="5471666"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smtClean="0">
                <a:latin typeface="Century Gothic" pitchFamily="34" charset="0"/>
              </a:rPr>
              <a:t>Flash-</a:t>
            </a:r>
            <a:r>
              <a:rPr lang="ru-RU" sz="1200" b="1" dirty="0" smtClean="0">
                <a:latin typeface="Century Gothic" pitchFamily="34" charset="0"/>
              </a:rPr>
              <a:t>память</a:t>
            </a:r>
            <a:endParaRPr lang="ru-RU" sz="1200" b="1" dirty="0">
              <a:latin typeface="Century Gothic" pitchFamily="34" charset="0"/>
            </a:endParaRPr>
          </a:p>
        </p:txBody>
      </p:sp>
      <p:sp>
        <p:nvSpPr>
          <p:cNvPr id="12" name="TextBox 11"/>
          <p:cNvSpPr txBox="1"/>
          <p:nvPr/>
        </p:nvSpPr>
        <p:spPr>
          <a:xfrm>
            <a:off x="714348" y="1643050"/>
            <a:ext cx="7643866" cy="1138773"/>
          </a:xfrm>
          <a:prstGeom prst="rect">
            <a:avLst/>
          </a:prstGeom>
          <a:noFill/>
        </p:spPr>
        <p:txBody>
          <a:bodyPr wrap="square" rtlCol="0">
            <a:spAutoFit/>
          </a:bodyPr>
          <a:lstStyle/>
          <a:p>
            <a:pPr indent="363538" algn="just"/>
            <a:r>
              <a:rPr lang="ru-RU" sz="1700" dirty="0" smtClean="0">
                <a:latin typeface="Georgia" pitchFamily="18" charset="0"/>
              </a:rPr>
              <a:t>Жесткий диск (винчестер) – запоминающее устройство (</a:t>
            </a:r>
            <a:r>
              <a:rPr lang="ru-RU" sz="1700" dirty="0" err="1" smtClean="0">
                <a:latin typeface="Georgia" pitchFamily="18" charset="0"/>
              </a:rPr>
              <a:t>устройство</a:t>
            </a:r>
            <a:r>
              <a:rPr lang="ru-RU" sz="1700" dirty="0" smtClean="0">
                <a:latin typeface="Georgia" pitchFamily="18" charset="0"/>
              </a:rPr>
              <a:t> хранения информации) произвольного доступа, основанное на принципе магнитной записи. Является основным накопителем данных в большинстве компьютеров.</a:t>
            </a:r>
          </a:p>
        </p:txBody>
      </p:sp>
      <p:pic>
        <p:nvPicPr>
          <p:cNvPr id="13" name="Рисунок 12" descr="винчестер1.png"/>
          <p:cNvPicPr>
            <a:picLocks noChangeAspect="1"/>
          </p:cNvPicPr>
          <p:nvPr/>
        </p:nvPicPr>
        <p:blipFill>
          <a:blip r:embed="rId8" cstate="print"/>
          <a:stretch>
            <a:fillRect/>
          </a:stretch>
        </p:blipFill>
        <p:spPr>
          <a:xfrm>
            <a:off x="1071538" y="2786058"/>
            <a:ext cx="3000396" cy="2770880"/>
          </a:xfrm>
          <a:prstGeom prst="rect">
            <a:avLst/>
          </a:prstGeom>
        </p:spPr>
      </p:pic>
      <p:pic>
        <p:nvPicPr>
          <p:cNvPr id="14" name="Рисунок 13" descr="винчестер2.png"/>
          <p:cNvPicPr>
            <a:picLocks noChangeAspect="1"/>
          </p:cNvPicPr>
          <p:nvPr/>
        </p:nvPicPr>
        <p:blipFill>
          <a:blip r:embed="rId9" cstate="print"/>
          <a:stretch>
            <a:fillRect/>
          </a:stretch>
        </p:blipFill>
        <p:spPr>
          <a:xfrm>
            <a:off x="4408554" y="3071810"/>
            <a:ext cx="3913802" cy="2286016"/>
          </a:xfrm>
          <a:prstGeom prst="rect">
            <a:avLst/>
          </a:prstGeom>
        </p:spPr>
      </p:pic>
      <p:sp>
        <p:nvSpPr>
          <p:cNvPr id="15" name="Прямоугольник 14"/>
          <p:cNvSpPr/>
          <p:nvPr/>
        </p:nvSpPr>
        <p:spPr>
          <a:xfrm>
            <a:off x="1428728" y="5715016"/>
            <a:ext cx="2071702"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Винчестер </a:t>
            </a:r>
            <a:br>
              <a:rPr lang="ru-RU" sz="1200" b="1" dirty="0" smtClean="0">
                <a:latin typeface="Century Gothic" pitchFamily="34" charset="0"/>
              </a:rPr>
            </a:br>
            <a:r>
              <a:rPr lang="ru-RU" sz="1200" b="1" dirty="0" smtClean="0">
                <a:latin typeface="Century Gothic" pitchFamily="34" charset="0"/>
              </a:rPr>
              <a:t>объемом памяти 2ТБ</a:t>
            </a:r>
            <a:endParaRPr lang="ru-RU" sz="1200" b="1" dirty="0">
              <a:latin typeface="Century Gothic" pitchFamily="34" charset="0"/>
            </a:endParaRPr>
          </a:p>
        </p:txBody>
      </p:sp>
      <p:sp>
        <p:nvSpPr>
          <p:cNvPr id="16" name="Прямоугольник 15"/>
          <p:cNvSpPr/>
          <p:nvPr/>
        </p:nvSpPr>
        <p:spPr>
          <a:xfrm>
            <a:off x="5286380" y="5715016"/>
            <a:ext cx="2357454"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Внешний винчестер </a:t>
            </a:r>
            <a:br>
              <a:rPr lang="ru-RU" sz="1200" b="1" dirty="0" smtClean="0">
                <a:latin typeface="Century Gothic" pitchFamily="34" charset="0"/>
              </a:rPr>
            </a:br>
            <a:r>
              <a:rPr lang="ru-RU" sz="1200" b="1" dirty="0" smtClean="0">
                <a:latin typeface="Century Gothic" pitchFamily="34" charset="0"/>
              </a:rPr>
              <a:t>объемом памяти 500 МБ</a:t>
            </a:r>
            <a:endParaRPr lang="ru-RU" sz="1200" b="1" dirty="0">
              <a:latin typeface="Century Gothic" pitchFamily="34" charset="0"/>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a:hlinkClick r:id="rId3" action="ppaction://hlinksldjump"/>
          </p:cNvPr>
          <p:cNvSpPr/>
          <p:nvPr/>
        </p:nvSpPr>
        <p:spPr>
          <a:xfrm>
            <a:off x="2452673" y="398624"/>
            <a:ext cx="1928826"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вывода</a:t>
            </a:r>
            <a:endParaRPr lang="ru-RU" sz="1200" b="1" dirty="0">
              <a:solidFill>
                <a:schemeClr val="tx1"/>
              </a:solidFill>
              <a:latin typeface="Century Gothic" pitchFamily="34" charset="0"/>
            </a:endParaRPr>
          </a:p>
        </p:txBody>
      </p:sp>
      <p:sp>
        <p:nvSpPr>
          <p:cNvPr id="3" name="Скругленный прямоугольник 2">
            <a:hlinkClick r:id="rId4" action="ppaction://hlinksldjump"/>
          </p:cNvPr>
          <p:cNvSpPr/>
          <p:nvPr/>
        </p:nvSpPr>
        <p:spPr>
          <a:xfrm>
            <a:off x="285720" y="398624"/>
            <a:ext cx="2071702"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ввода</a:t>
            </a:r>
            <a:endParaRPr lang="ru-RU" sz="1200" b="1" dirty="0">
              <a:solidFill>
                <a:schemeClr val="tx1"/>
              </a:solidFill>
              <a:latin typeface="Century Gothic" pitchFamily="34" charset="0"/>
            </a:endParaRPr>
          </a:p>
        </p:txBody>
      </p:sp>
      <p:sp>
        <p:nvSpPr>
          <p:cNvPr id="4" name="Скругленный прямоугольник 3">
            <a:hlinkClick r:id="rId5" action="ppaction://hlinksldjump"/>
          </p:cNvPr>
          <p:cNvSpPr/>
          <p:nvPr/>
        </p:nvSpPr>
        <p:spPr>
          <a:xfrm>
            <a:off x="6643702" y="398624"/>
            <a:ext cx="2214578" cy="714380"/>
          </a:xfrm>
          <a:prstGeom prst="roundRect">
            <a:avLst>
              <a:gd name="adj" fmla="val 31356"/>
            </a:avLst>
          </a:prstGeom>
          <a:solidFill>
            <a:schemeClr val="accent5">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обработки</a:t>
            </a:r>
            <a:endParaRPr lang="ru-RU" sz="1200" b="1" dirty="0">
              <a:solidFill>
                <a:schemeClr val="tx1"/>
              </a:solidFill>
              <a:latin typeface="Century Gothic" pitchFamily="34" charset="0"/>
            </a:endParaRPr>
          </a:p>
        </p:txBody>
      </p:sp>
      <p:sp>
        <p:nvSpPr>
          <p:cNvPr id="5" name="Скругленный прямоугольник 4"/>
          <p:cNvSpPr/>
          <p:nvPr/>
        </p:nvSpPr>
        <p:spPr>
          <a:xfrm>
            <a:off x="4476750" y="357166"/>
            <a:ext cx="2071702" cy="714380"/>
          </a:xfrm>
          <a:prstGeom prst="roundRect">
            <a:avLst>
              <a:gd name="adj" fmla="val 31356"/>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ru-RU" sz="1200" b="1" dirty="0" smtClean="0">
                <a:solidFill>
                  <a:schemeClr val="tx1"/>
                </a:solidFill>
                <a:latin typeface="Century Gothic" pitchFamily="34" charset="0"/>
              </a:rPr>
              <a:t>Устройства хранения</a:t>
            </a:r>
            <a:endParaRPr lang="ru-RU" sz="1200" b="1" dirty="0">
              <a:solidFill>
                <a:schemeClr val="tx1"/>
              </a:solidFill>
              <a:latin typeface="Century Gothic" pitchFamily="34" charset="0"/>
            </a:endParaRPr>
          </a:p>
        </p:txBody>
      </p:sp>
      <p:sp>
        <p:nvSpPr>
          <p:cNvPr id="6" name="Прямоугольник 5"/>
          <p:cNvSpPr/>
          <p:nvPr/>
        </p:nvSpPr>
        <p:spPr>
          <a:xfrm>
            <a:off x="285720" y="785794"/>
            <a:ext cx="8572560" cy="5786478"/>
          </a:xfrm>
          <a:prstGeom prst="rect">
            <a:avLst/>
          </a:prstGeom>
          <a:solidFill>
            <a:schemeClr val="accent5">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4484686" y="727056"/>
            <a:ext cx="2062800" cy="7143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00034" y="1285860"/>
            <a:ext cx="8143932" cy="5072098"/>
          </a:xfrm>
          <a:prstGeom prst="rect">
            <a:avLst/>
          </a:prstGeom>
          <a:solidFill>
            <a:schemeClr val="accent5">
              <a:lumMod val="40000"/>
              <a:lumOff val="6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9" name="Прямоугольник 8">
            <a:hlinkClick r:id="rId6" action="ppaction://hlinksldjump"/>
          </p:cNvPr>
          <p:cNvSpPr/>
          <p:nvPr/>
        </p:nvSpPr>
        <p:spPr>
          <a:xfrm>
            <a:off x="1947392"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Винчестер</a:t>
            </a:r>
            <a:endParaRPr lang="ru-RU" sz="1200" b="1" dirty="0">
              <a:latin typeface="Century Gothic" pitchFamily="34" charset="0"/>
            </a:endParaRPr>
          </a:p>
        </p:txBody>
      </p:sp>
      <p:sp>
        <p:nvSpPr>
          <p:cNvPr id="10" name="Прямоугольник 9"/>
          <p:cNvSpPr/>
          <p:nvPr/>
        </p:nvSpPr>
        <p:spPr>
          <a:xfrm>
            <a:off x="3709529" y="1142984"/>
            <a:ext cx="1643074" cy="357190"/>
          </a:xfrm>
          <a:prstGeom prst="rect">
            <a:avLst/>
          </a:prstGeom>
          <a:solidFill>
            <a:schemeClr val="accent5">
              <a:lumMod val="40000"/>
              <a:lumOff val="60000"/>
            </a:schemeClr>
          </a:solidFill>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Лазерные диски</a:t>
            </a:r>
            <a:endParaRPr lang="ru-RU" sz="1200" b="1" dirty="0">
              <a:latin typeface="Century Gothic" pitchFamily="34" charset="0"/>
            </a:endParaRPr>
          </a:p>
        </p:txBody>
      </p:sp>
      <p:sp>
        <p:nvSpPr>
          <p:cNvPr id="11" name="Прямоугольник 10">
            <a:hlinkClick r:id="rId7" action="ppaction://hlinksldjump"/>
          </p:cNvPr>
          <p:cNvSpPr/>
          <p:nvPr/>
        </p:nvSpPr>
        <p:spPr>
          <a:xfrm>
            <a:off x="5471666" y="1142984"/>
            <a:ext cx="1643074" cy="357190"/>
          </a:xfrm>
          <a:prstGeom prst="rect">
            <a:avLst/>
          </a:prstGeom>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smtClean="0">
                <a:latin typeface="Century Gothic" pitchFamily="34" charset="0"/>
              </a:rPr>
              <a:t>Flash-</a:t>
            </a:r>
            <a:r>
              <a:rPr lang="ru-RU" sz="1200" b="1" dirty="0" smtClean="0">
                <a:latin typeface="Century Gothic" pitchFamily="34" charset="0"/>
              </a:rPr>
              <a:t>память</a:t>
            </a:r>
            <a:endParaRPr lang="ru-RU" sz="1200" b="1" dirty="0">
              <a:latin typeface="Century Gothic" pitchFamily="34" charset="0"/>
            </a:endParaRPr>
          </a:p>
        </p:txBody>
      </p:sp>
      <p:sp>
        <p:nvSpPr>
          <p:cNvPr id="13" name="TextBox 12"/>
          <p:cNvSpPr txBox="1"/>
          <p:nvPr/>
        </p:nvSpPr>
        <p:spPr>
          <a:xfrm>
            <a:off x="714348" y="1643050"/>
            <a:ext cx="7643866" cy="1138773"/>
          </a:xfrm>
          <a:prstGeom prst="rect">
            <a:avLst/>
          </a:prstGeom>
          <a:noFill/>
        </p:spPr>
        <p:txBody>
          <a:bodyPr wrap="square" rtlCol="0">
            <a:spAutoFit/>
          </a:bodyPr>
          <a:lstStyle/>
          <a:p>
            <a:pPr indent="363538" algn="just"/>
            <a:r>
              <a:rPr lang="ru-RU" sz="1700" dirty="0" smtClean="0">
                <a:latin typeface="Georgia" pitchFamily="18" charset="0"/>
              </a:rPr>
              <a:t>Лазерный диск — оптический диск, считывание информации с которого производится лазером.</a:t>
            </a:r>
          </a:p>
          <a:p>
            <a:pPr indent="363538" algn="just"/>
            <a:r>
              <a:rPr lang="ru-RU" sz="1700" dirty="0" smtClean="0">
                <a:latin typeface="Georgia" pitchFamily="18" charset="0"/>
              </a:rPr>
              <a:t>Лазерный диск — другое название оптических носителей информации, таких, как CD, DVD и </a:t>
            </a:r>
            <a:r>
              <a:rPr lang="ru-RU" sz="1700" dirty="0" err="1" smtClean="0">
                <a:latin typeface="Georgia" pitchFamily="18" charset="0"/>
              </a:rPr>
              <a:t>Blu-Ray</a:t>
            </a:r>
            <a:r>
              <a:rPr lang="ru-RU" sz="1700" dirty="0" smtClean="0">
                <a:latin typeface="Georgia" pitchFamily="18" charset="0"/>
              </a:rPr>
              <a:t>.</a:t>
            </a:r>
          </a:p>
        </p:txBody>
      </p:sp>
      <p:pic>
        <p:nvPicPr>
          <p:cNvPr id="14" name="Рисунок 13" descr="лазерные диски2.png"/>
          <p:cNvPicPr>
            <a:picLocks noChangeAspect="1"/>
          </p:cNvPicPr>
          <p:nvPr/>
        </p:nvPicPr>
        <p:blipFill>
          <a:blip r:embed="rId8" cstate="print"/>
          <a:stretch>
            <a:fillRect/>
          </a:stretch>
        </p:blipFill>
        <p:spPr>
          <a:xfrm>
            <a:off x="857225" y="3011483"/>
            <a:ext cx="2515706" cy="2515706"/>
          </a:xfrm>
          <a:prstGeom prst="rect">
            <a:avLst/>
          </a:prstGeom>
        </p:spPr>
      </p:pic>
      <p:pic>
        <p:nvPicPr>
          <p:cNvPr id="15" name="Рисунок 14" descr="лазерные диски3.png"/>
          <p:cNvPicPr>
            <a:picLocks noChangeAspect="1"/>
          </p:cNvPicPr>
          <p:nvPr/>
        </p:nvPicPr>
        <p:blipFill>
          <a:blip r:embed="rId9" cstate="print"/>
          <a:stretch>
            <a:fillRect/>
          </a:stretch>
        </p:blipFill>
        <p:spPr>
          <a:xfrm>
            <a:off x="6143636" y="3090609"/>
            <a:ext cx="2357454" cy="2357454"/>
          </a:xfrm>
          <a:prstGeom prst="rect">
            <a:avLst/>
          </a:prstGeom>
        </p:spPr>
      </p:pic>
      <p:pic>
        <p:nvPicPr>
          <p:cNvPr id="16" name="Рисунок 15" descr="лазерные диски4.png"/>
          <p:cNvPicPr>
            <a:picLocks noChangeAspect="1"/>
          </p:cNvPicPr>
          <p:nvPr/>
        </p:nvPicPr>
        <p:blipFill>
          <a:blip r:embed="rId10" cstate="print"/>
          <a:stretch>
            <a:fillRect/>
          </a:stretch>
        </p:blipFill>
        <p:spPr>
          <a:xfrm>
            <a:off x="3326631" y="2966533"/>
            <a:ext cx="2863304" cy="2605607"/>
          </a:xfrm>
          <a:prstGeom prst="rect">
            <a:avLst/>
          </a:prstGeom>
        </p:spPr>
      </p:pic>
      <p:sp>
        <p:nvSpPr>
          <p:cNvPr id="17" name="Прямоугольник 16"/>
          <p:cNvSpPr/>
          <p:nvPr/>
        </p:nvSpPr>
        <p:spPr>
          <a:xfrm>
            <a:off x="714348" y="5715016"/>
            <a:ext cx="2786082"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Набор чистых</a:t>
            </a:r>
            <a:br>
              <a:rPr lang="ru-RU" sz="1200" b="1" dirty="0" smtClean="0">
                <a:latin typeface="Century Gothic" pitchFamily="34" charset="0"/>
              </a:rPr>
            </a:br>
            <a:r>
              <a:rPr lang="en-US" sz="1200" b="1" dirty="0" smtClean="0">
                <a:latin typeface="Century Gothic" pitchFamily="34" charset="0"/>
              </a:rPr>
              <a:t>CD-</a:t>
            </a:r>
            <a:r>
              <a:rPr lang="ru-RU" sz="1200" b="1" dirty="0" smtClean="0">
                <a:latin typeface="Century Gothic" pitchFamily="34" charset="0"/>
              </a:rPr>
              <a:t>дисков</a:t>
            </a:r>
          </a:p>
          <a:p>
            <a:pPr algn="ctr"/>
            <a:r>
              <a:rPr lang="ru-RU" sz="1200" b="1" dirty="0" smtClean="0">
                <a:latin typeface="Century Gothic" pitchFamily="34" charset="0"/>
              </a:rPr>
              <a:t>Объем памяти каждого 700 МБ</a:t>
            </a:r>
            <a:endParaRPr lang="ru-RU" sz="1200" b="1" dirty="0">
              <a:latin typeface="Century Gothic" pitchFamily="34" charset="0"/>
            </a:endParaRPr>
          </a:p>
        </p:txBody>
      </p:sp>
      <p:sp>
        <p:nvSpPr>
          <p:cNvPr id="18" name="Прямоугольник 17"/>
          <p:cNvSpPr/>
          <p:nvPr/>
        </p:nvSpPr>
        <p:spPr>
          <a:xfrm>
            <a:off x="3643306" y="5715016"/>
            <a:ext cx="2500330"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Набор чистых</a:t>
            </a:r>
            <a:br>
              <a:rPr lang="ru-RU" sz="1200" b="1" dirty="0" smtClean="0">
                <a:latin typeface="Century Gothic" pitchFamily="34" charset="0"/>
              </a:rPr>
            </a:br>
            <a:r>
              <a:rPr lang="en-US" sz="1200" b="1" dirty="0" err="1" smtClean="0">
                <a:latin typeface="Century Gothic" pitchFamily="34" charset="0"/>
              </a:rPr>
              <a:t>Blu</a:t>
            </a:r>
            <a:r>
              <a:rPr lang="en-US" sz="1200" b="1" dirty="0" smtClean="0">
                <a:latin typeface="Century Gothic" pitchFamily="34" charset="0"/>
              </a:rPr>
              <a:t>-Ray-</a:t>
            </a:r>
            <a:r>
              <a:rPr lang="ru-RU" sz="1200" b="1" dirty="0" smtClean="0">
                <a:latin typeface="Century Gothic" pitchFamily="34" charset="0"/>
              </a:rPr>
              <a:t>дисков</a:t>
            </a:r>
            <a:endParaRPr lang="en-US" sz="1200" b="1" dirty="0" smtClean="0">
              <a:latin typeface="Century Gothic" pitchFamily="34" charset="0"/>
            </a:endParaRPr>
          </a:p>
          <a:p>
            <a:pPr algn="ctr"/>
            <a:r>
              <a:rPr lang="ru-RU" sz="1200" b="1" dirty="0" smtClean="0">
                <a:latin typeface="Century Gothic" pitchFamily="34" charset="0"/>
              </a:rPr>
              <a:t>Объем памяти каждого 25 ГБ</a:t>
            </a:r>
            <a:endParaRPr lang="ru-RU" sz="1200" b="1" dirty="0">
              <a:latin typeface="Century Gothic" pitchFamily="34" charset="0"/>
            </a:endParaRPr>
          </a:p>
        </p:txBody>
      </p:sp>
      <p:sp>
        <p:nvSpPr>
          <p:cNvPr id="19" name="Прямоугольник 18"/>
          <p:cNvSpPr/>
          <p:nvPr/>
        </p:nvSpPr>
        <p:spPr>
          <a:xfrm>
            <a:off x="6500826" y="5715016"/>
            <a:ext cx="2071702" cy="35719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latin typeface="Century Gothic" pitchFamily="34" charset="0"/>
              </a:rPr>
              <a:t>Чистый </a:t>
            </a:r>
            <a:r>
              <a:rPr lang="en-US" sz="1200" b="1" dirty="0" smtClean="0">
                <a:latin typeface="Century Gothic" pitchFamily="34" charset="0"/>
              </a:rPr>
              <a:t>DVD-</a:t>
            </a:r>
            <a:r>
              <a:rPr lang="ru-RU" sz="1200" b="1" dirty="0" smtClean="0">
                <a:latin typeface="Century Gothic" pitchFamily="34" charset="0"/>
              </a:rPr>
              <a:t>диск</a:t>
            </a:r>
            <a:endParaRPr lang="en-US" sz="1200" b="1" dirty="0" smtClean="0">
              <a:latin typeface="Century Gothic" pitchFamily="34" charset="0"/>
            </a:endParaRPr>
          </a:p>
          <a:p>
            <a:pPr algn="ctr"/>
            <a:r>
              <a:rPr lang="ru-RU" sz="1200" b="1" dirty="0" smtClean="0">
                <a:latin typeface="Century Gothic" pitchFamily="34" charset="0"/>
              </a:rPr>
              <a:t>Объем памяти 4,37 ГБ</a:t>
            </a:r>
            <a:endParaRPr lang="ru-RU" sz="1200" b="1" dirty="0">
              <a:latin typeface="Century Gothic" pitchFamily="34" charset="0"/>
            </a:endParaRPr>
          </a:p>
        </p:txBody>
      </p:sp>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RATE_QUIZZES" val="0"/>
  <p:tag name="ISPRING_SCORM_PASSING_SCORE" val="0.0000000000"/>
  <p:tag name="GENSWF_OUTPUT_FILE_NAME" val="ustroistva_comp"/>
  <p:tag name="ISPRING_RESOURCE_PATHS_HASH_2" val="f68ab9f53af5b276b431f79adfe275193b8d624"/>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3869</TotalTime>
  <Words>808</Words>
  <Application>Microsoft Office PowerPoint</Application>
  <PresentationFormat>Экран (4:3)</PresentationFormat>
  <Paragraphs>146</Paragraphs>
  <Slides>12</Slides>
  <Notes>11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Важная информация </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Устройство компьютера</dc:title>
  <dc:creator>Дмитрий Каленюк</dc:creator>
  <cp:lastModifiedBy>BEST</cp:lastModifiedBy>
  <cp:revision>76</cp:revision>
  <dcterms:created xsi:type="dcterms:W3CDTF">2012-11-04T09:51:28Z</dcterms:created>
  <dcterms:modified xsi:type="dcterms:W3CDTF">2015-02-11T14:50:55Z</dcterms:modified>
</cp:coreProperties>
</file>