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2"/>
  </p:notesMasterIdLst>
  <p:sldIdLst>
    <p:sldId id="256" r:id="rId2"/>
    <p:sldId id="267" r:id="rId3"/>
    <p:sldId id="287" r:id="rId4"/>
    <p:sldId id="289" r:id="rId5"/>
    <p:sldId id="286" r:id="rId6"/>
    <p:sldId id="257" r:id="rId7"/>
    <p:sldId id="269" r:id="rId8"/>
    <p:sldId id="261" r:id="rId9"/>
    <p:sldId id="262" r:id="rId10"/>
    <p:sldId id="263" r:id="rId11"/>
    <p:sldId id="264" r:id="rId12"/>
    <p:sldId id="266" r:id="rId13"/>
    <p:sldId id="270" r:id="rId14"/>
    <p:sldId id="271" r:id="rId15"/>
    <p:sldId id="272" r:id="rId16"/>
    <p:sldId id="273" r:id="rId17"/>
    <p:sldId id="274" r:id="rId18"/>
    <p:sldId id="279" r:id="rId19"/>
    <p:sldId id="280" r:id="rId20"/>
    <p:sldId id="275" r:id="rId21"/>
    <p:sldId id="276" r:id="rId22"/>
    <p:sldId id="277" r:id="rId23"/>
    <p:sldId id="290" r:id="rId24"/>
    <p:sldId id="278" r:id="rId25"/>
    <p:sldId id="281" r:id="rId26"/>
    <p:sldId id="282" r:id="rId27"/>
    <p:sldId id="283" r:id="rId28"/>
    <p:sldId id="284" r:id="rId29"/>
    <p:sldId id="285" r:id="rId30"/>
    <p:sldId id="26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B739449-FB4E-4EC6-9E3A-E1731272A9A3}">
          <p14:sldIdLst>
            <p14:sldId id="256"/>
          </p14:sldIdLst>
        </p14:section>
        <p14:section name="Раздел без заголовка" id="{508D021C-73AC-489F-B313-D8C45EE37994}">
          <p14:sldIdLst>
            <p14:sldId id="267"/>
            <p14:sldId id="287"/>
            <p14:sldId id="289"/>
            <p14:sldId id="286"/>
            <p14:sldId id="257"/>
            <p14:sldId id="269"/>
            <p14:sldId id="261"/>
            <p14:sldId id="262"/>
            <p14:sldId id="263"/>
            <p14:sldId id="264"/>
            <p14:sldId id="266"/>
            <p14:sldId id="270"/>
            <p14:sldId id="271"/>
            <p14:sldId id="272"/>
            <p14:sldId id="273"/>
            <p14:sldId id="274"/>
            <p14:sldId id="279"/>
            <p14:sldId id="280"/>
            <p14:sldId id="275"/>
            <p14:sldId id="276"/>
            <p14:sldId id="277"/>
            <p14:sldId id="290"/>
            <p14:sldId id="278"/>
            <p14:sldId id="281"/>
            <p14:sldId id="282"/>
            <p14:sldId id="283"/>
            <p14:sldId id="284"/>
            <p14:sldId id="285"/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0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C431E-0754-45FD-8A6F-63FE14115A35}" type="datetimeFigureOut">
              <a:rPr lang="ru-RU" smtClean="0"/>
              <a:t>12.04.2015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C4234-3FFF-46A3-B89F-218BB642A9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797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C4234-3FFF-46A3-B89F-218BB642A94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083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79DE-A68F-4FFF-9C29-D38F16DB1F56}" type="datetimeFigureOut">
              <a:rPr lang="ru-RU" smtClean="0"/>
              <a:t>12.04.2015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8CA7-8F5E-4F00-B9DE-FE39FAFE33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79DE-A68F-4FFF-9C29-D38F16DB1F56}" type="datetimeFigureOut">
              <a:rPr lang="ru-RU" smtClean="0"/>
              <a:t>12.04.2015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8CA7-8F5E-4F00-B9DE-FE39FAFE33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79DE-A68F-4FFF-9C29-D38F16DB1F56}" type="datetimeFigureOut">
              <a:rPr lang="ru-RU" smtClean="0"/>
              <a:t>12.04.2015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8CA7-8F5E-4F00-B9DE-FE39FAFE33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79DE-A68F-4FFF-9C29-D38F16DB1F56}" type="datetimeFigureOut">
              <a:rPr lang="ru-RU" smtClean="0"/>
              <a:t>12.04.2015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8CA7-8F5E-4F00-B9DE-FE39FAFE33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79DE-A68F-4FFF-9C29-D38F16DB1F56}" type="datetimeFigureOut">
              <a:rPr lang="ru-RU" smtClean="0"/>
              <a:t>12.04.2015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8CA7-8F5E-4F00-B9DE-FE39FAFE33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79DE-A68F-4FFF-9C29-D38F16DB1F56}" type="datetimeFigureOut">
              <a:rPr lang="ru-RU" smtClean="0"/>
              <a:t>12.04.2015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8CA7-8F5E-4F00-B9DE-FE39FAFE33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79DE-A68F-4FFF-9C29-D38F16DB1F56}" type="datetimeFigureOut">
              <a:rPr lang="ru-RU" smtClean="0"/>
              <a:t>12.04.2015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8CA7-8F5E-4F00-B9DE-FE39FAFE33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79DE-A68F-4FFF-9C29-D38F16DB1F56}" type="datetimeFigureOut">
              <a:rPr lang="ru-RU" smtClean="0"/>
              <a:t>12.04.2015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8CA7-8F5E-4F00-B9DE-FE39FAFE33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79DE-A68F-4FFF-9C29-D38F16DB1F56}" type="datetimeFigureOut">
              <a:rPr lang="ru-RU" smtClean="0"/>
              <a:t>12.04.2015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8CA7-8F5E-4F00-B9DE-FE39FAFE33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79DE-A68F-4FFF-9C29-D38F16DB1F56}" type="datetimeFigureOut">
              <a:rPr lang="ru-RU" smtClean="0"/>
              <a:t>12.04.2015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8CA7-8F5E-4F00-B9DE-FE39FAFE33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79DE-A68F-4FFF-9C29-D38F16DB1F56}" type="datetimeFigureOut">
              <a:rPr lang="ru-RU" smtClean="0"/>
              <a:t>12.04.2015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BEB8CA7-8F5E-4F00-B9DE-FE39FAFE33F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5779DE-A68F-4FFF-9C29-D38F16DB1F56}" type="datetimeFigureOut">
              <a:rPr lang="ru-RU" smtClean="0"/>
              <a:t>12.04.2015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BEB8CA7-8F5E-4F00-B9DE-FE39FAFE33F9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ederalspace.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132856"/>
            <a:ext cx="8229600" cy="2016224"/>
          </a:xfrm>
        </p:spPr>
        <p:txBody>
          <a:bodyPr>
            <a:noAutofit/>
          </a:bodyPr>
          <a:lstStyle/>
          <a:p>
            <a:pPr algn="ctr"/>
            <a:r>
              <a:rPr lang="ru-RU" sz="5400" i="1" u="sng" dirty="0">
                <a:solidFill>
                  <a:schemeClr val="tx1"/>
                </a:solidFill>
                <a:effectLst/>
              </a:rPr>
              <a:t>Юрий Гагарин </a:t>
            </a:r>
            <a:r>
              <a:rPr lang="ru-RU" sz="5400" i="1" u="sng" dirty="0" smtClean="0">
                <a:solidFill>
                  <a:schemeClr val="tx1"/>
                </a:solidFill>
                <a:effectLst/>
              </a:rPr>
              <a:t>– первый в космосе</a:t>
            </a:r>
            <a:r>
              <a:rPr lang="ru-RU" sz="5400" b="0" u="sng" dirty="0">
                <a:solidFill>
                  <a:schemeClr val="tx1"/>
                </a:solidFill>
                <a:effectLst/>
              </a:rPr>
              <a:t/>
            </a:r>
            <a:br>
              <a:rPr lang="ru-RU" sz="5400" b="0" u="sng" dirty="0">
                <a:solidFill>
                  <a:schemeClr val="tx1"/>
                </a:solidFill>
                <a:effectLst/>
              </a:rPr>
            </a:br>
            <a:endParaRPr lang="ru-RU" sz="5400" u="sng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0032" y="4782343"/>
            <a:ext cx="3967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Муштуренкова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Т. Г.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19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340768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Ю.А. Гагарин — курсант Саратовского авиационного училища, самостоятельные учебные полеты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88840"/>
            <a:ext cx="6552728" cy="4478118"/>
          </a:xfrm>
        </p:spPr>
      </p:pic>
    </p:spTree>
    <p:extLst>
      <p:ext uri="{BB962C8B-B14F-4D97-AF65-F5344CB8AC3E}">
        <p14:creationId xmlns:p14="http://schemas.microsoft.com/office/powerpoint/2010/main" val="139471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440160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Ю.А. Гагарин в своем кабинете в Звездном городке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44824"/>
            <a:ext cx="6609994" cy="4834965"/>
          </a:xfrm>
        </p:spPr>
      </p:pic>
    </p:spTree>
    <p:extLst>
      <p:ext uri="{BB962C8B-B14F-4D97-AF65-F5344CB8AC3E}">
        <p14:creationId xmlns:p14="http://schemas.microsoft.com/office/powerpoint/2010/main" val="328152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13387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Ю.А. Гагарин и С.П.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Королев 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на космодроме Байконур. Газета "Комсомольская правда"</a:t>
            </a:r>
            <a:br>
              <a:rPr lang="ru-RU" sz="3200" b="1" i="1" dirty="0">
                <a:latin typeface="Times New Roman" pitchFamily="18" charset="0"/>
                <a:cs typeface="Times New Roman" pitchFamily="18" charset="0"/>
              </a:rPr>
            </a:b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988840"/>
            <a:ext cx="6401547" cy="453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59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Перед стартом</a:t>
            </a:r>
            <a:br>
              <a:rPr lang="ru-RU" sz="4000" b="1" i="1" dirty="0">
                <a:latin typeface="Times New Roman" pitchFamily="18" charset="0"/>
                <a:cs typeface="Times New Roman" pitchFamily="18" charset="0"/>
              </a:rPr>
            </a:b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56792"/>
            <a:ext cx="6776305" cy="4892722"/>
          </a:xfrm>
        </p:spPr>
      </p:pic>
    </p:spTree>
    <p:extLst>
      <p:ext uri="{BB962C8B-B14F-4D97-AF65-F5344CB8AC3E}">
        <p14:creationId xmlns:p14="http://schemas.microsoft.com/office/powerpoint/2010/main" val="4135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Перед стартом, в дороге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2776"/>
            <a:ext cx="7344816" cy="5184575"/>
          </a:xfrm>
        </p:spPr>
      </p:pic>
    </p:spTree>
    <p:extLst>
      <p:ext uri="{BB962C8B-B14F-4D97-AF65-F5344CB8AC3E}">
        <p14:creationId xmlns:p14="http://schemas.microsoft.com/office/powerpoint/2010/main" val="259982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96144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Перед стартом — Главный конструктор напутствует Первого космонавта</a:t>
            </a:r>
            <a:br>
              <a:rPr lang="ru-RU" sz="3200" b="1" i="1" dirty="0">
                <a:latin typeface="Times New Roman" pitchFamily="18" charset="0"/>
                <a:cs typeface="Times New Roman" pitchFamily="18" charset="0"/>
              </a:rPr>
            </a:b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68761"/>
            <a:ext cx="7128792" cy="5329968"/>
          </a:xfrm>
        </p:spPr>
      </p:pic>
    </p:spTree>
    <p:extLst>
      <p:ext uri="{BB962C8B-B14F-4D97-AF65-F5344CB8AC3E}">
        <p14:creationId xmlns:p14="http://schemas.microsoft.com/office/powerpoint/2010/main" val="55430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Перед посадкой в космический корабль</a:t>
            </a:r>
            <a:br>
              <a:rPr lang="ru-RU" sz="3600" b="1" i="1" dirty="0">
                <a:latin typeface="Times New Roman" pitchFamily="18" charset="0"/>
                <a:cs typeface="Times New Roman" pitchFamily="18" charset="0"/>
              </a:rPr>
            </a:b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24744"/>
            <a:ext cx="7560840" cy="5358836"/>
          </a:xfrm>
        </p:spPr>
      </p:pic>
    </p:spTree>
    <p:extLst>
      <p:ext uri="{BB962C8B-B14F-4D97-AF65-F5344CB8AC3E}">
        <p14:creationId xmlns:p14="http://schemas.microsoft.com/office/powerpoint/2010/main" val="143633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332656"/>
            <a:ext cx="3672408" cy="5915744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>
                <a:solidFill>
                  <a:srgbClr val="CCDDEA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12 апреля </a:t>
            </a:r>
            <a:r>
              <a:rPr lang="ru-RU" sz="4000" b="1" i="1" dirty="0" smtClean="0">
                <a:solidFill>
                  <a:srgbClr val="CCDDEA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1961г.</a:t>
            </a:r>
          </a:p>
          <a:p>
            <a:pPr algn="ctr"/>
            <a:r>
              <a:rPr lang="ru-RU" sz="4000" b="1" i="1" dirty="0" smtClean="0">
                <a:solidFill>
                  <a:srgbClr val="CCDDEA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4000" b="1" i="1" dirty="0">
                <a:solidFill>
                  <a:srgbClr val="CCDDEA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Юрий Гагарин первым из землян совершил космический полет на корабле  "Восток-1"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724" y="404664"/>
            <a:ext cx="4454723" cy="5843736"/>
          </a:xfrm>
        </p:spPr>
      </p:pic>
    </p:spTree>
    <p:extLst>
      <p:ext uri="{BB962C8B-B14F-4D97-AF65-F5344CB8AC3E}">
        <p14:creationId xmlns:p14="http://schemas.microsoft.com/office/powerpoint/2010/main" val="132098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Фото из космоса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0"/>
            <a:ext cx="4247479" cy="374441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988840"/>
            <a:ext cx="4199827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67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85122"/>
            <a:ext cx="4248472" cy="446449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264162"/>
            <a:ext cx="4200536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7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1560" y="332657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ервым человеком, который покорил космос,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был Юрий Алексеевич Гагарин. </a:t>
            </a:r>
            <a:endParaRPr lang="ru-RU" b="1" i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63654"/>
            <a:ext cx="6480720" cy="5217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346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224136"/>
          </a:xfrm>
        </p:spPr>
        <p:txBody>
          <a:bodyPr>
            <a:noAutofit/>
          </a:bodyPr>
          <a:lstStyle/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С радостью и гордостью встретила страна сообщение ТАСС о полете Юрия Гагарина</a:t>
            </a:r>
            <a:br>
              <a:rPr lang="ru-RU" sz="3200" b="1" i="1" dirty="0">
                <a:latin typeface="Times New Roman" pitchFamily="18" charset="0"/>
                <a:cs typeface="Times New Roman" pitchFamily="18" charset="0"/>
              </a:rPr>
            </a:b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46" y="2079484"/>
            <a:ext cx="7443570" cy="4415678"/>
          </a:xfrm>
        </p:spPr>
      </p:pic>
    </p:spTree>
    <p:extLst>
      <p:ext uri="{BB962C8B-B14F-4D97-AF65-F5344CB8AC3E}">
        <p14:creationId xmlns:p14="http://schemas.microsoft.com/office/powerpoint/2010/main" val="68122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Ю.А. Гагарин докладывает руководителям государства о завершении полета.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204864"/>
            <a:ext cx="6441222" cy="3816424"/>
          </a:xfrm>
        </p:spPr>
      </p:pic>
    </p:spTree>
    <p:extLst>
      <p:ext uri="{BB962C8B-B14F-4D97-AF65-F5344CB8AC3E}">
        <p14:creationId xmlns:p14="http://schemas.microsoft.com/office/powerpoint/2010/main" val="277087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Встреча Юрия Гагарина</a:t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72816"/>
            <a:ext cx="7244369" cy="4113328"/>
          </a:xfrm>
        </p:spPr>
      </p:pic>
    </p:spTree>
    <p:extLst>
      <p:ext uri="{BB962C8B-B14F-4D97-AF65-F5344CB8AC3E}">
        <p14:creationId xmlns:p14="http://schemas.microsoft.com/office/powerpoint/2010/main" val="696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323528" y="332656"/>
            <a:ext cx="3105472" cy="6264696"/>
          </a:xfrm>
        </p:spPr>
        <p:txBody>
          <a:bodyPr/>
          <a:lstStyle/>
          <a:p>
            <a:pPr marL="342900" lvl="0" indent="-342900" algn="ctr" fontAlgn="base">
              <a:lnSpc>
                <a:spcPct val="90000"/>
              </a:lnSpc>
              <a:spcAft>
                <a:spcPct val="0"/>
              </a:spcAft>
              <a:buClrTx/>
              <a:buSzTx/>
            </a:pPr>
            <a:r>
              <a:rPr lang="ru-RU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За этот подвиг ему было присвоено звание Героя Советского Союза</a:t>
            </a:r>
            <a:r>
              <a:rPr lang="ru-RU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,</a:t>
            </a:r>
          </a:p>
          <a:p>
            <a:pPr marL="342900" lvl="0" indent="-342900" algn="ctr" fontAlgn="base">
              <a:lnSpc>
                <a:spcPct val="90000"/>
              </a:lnSpc>
              <a:spcAft>
                <a:spcPct val="0"/>
              </a:spcAft>
              <a:buClrTx/>
              <a:buSzTx/>
            </a:pPr>
            <a:r>
              <a:rPr lang="ru-RU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 </a:t>
            </a:r>
            <a:r>
              <a:rPr lang="ru-RU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а день полета Гагарина в космос был объявлен праздником - Днём космонавтики</a:t>
            </a:r>
            <a:r>
              <a:rPr lang="ru-RU" sz="2800" dirty="0">
                <a:latin typeface="Calibri"/>
              </a:rPr>
              <a:t> </a:t>
            </a:r>
          </a:p>
          <a:p>
            <a:pPr algn="ctr"/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32656"/>
            <a:ext cx="5112567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577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Дорога в космос. Записки летчика-космонавта СССР</a:t>
            </a:r>
            <a:br>
              <a:rPr lang="ru-RU" sz="3200" b="1" i="1" dirty="0">
                <a:latin typeface="Times New Roman" pitchFamily="18" charset="0"/>
                <a:cs typeface="Times New Roman" pitchFamily="18" charset="0"/>
              </a:rPr>
            </a:b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8208912" cy="4968552"/>
          </a:xfrm>
        </p:spPr>
      </p:pic>
    </p:spTree>
    <p:extLst>
      <p:ext uri="{BB962C8B-B14F-4D97-AF65-F5344CB8AC3E}">
        <p14:creationId xmlns:p14="http://schemas.microsoft.com/office/powerpoint/2010/main" val="24508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Мемориальная доска в честь Гагарина в НАСА</a:t>
            </a:r>
            <a:br>
              <a:rPr lang="ru-RU" sz="3600" b="1" i="1" dirty="0">
                <a:latin typeface="Times New Roman" pitchFamily="18" charset="0"/>
                <a:cs typeface="Times New Roman" pitchFamily="18" charset="0"/>
              </a:rPr>
            </a:b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902" y="1874444"/>
            <a:ext cx="6308442" cy="4650900"/>
          </a:xfrm>
        </p:spPr>
      </p:pic>
    </p:spTree>
    <p:extLst>
      <p:ext uri="{BB962C8B-B14F-4D97-AF65-F5344CB8AC3E}">
        <p14:creationId xmlns:p14="http://schemas.microsoft.com/office/powerpoint/2010/main" val="273447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Юрий Гагарин — публикации в изданиях</a:t>
            </a:r>
            <a:br>
              <a:rPr lang="ru-RU" sz="3600" b="1" i="1" dirty="0">
                <a:latin typeface="Times New Roman" pitchFamily="18" charset="0"/>
                <a:cs typeface="Times New Roman" pitchFamily="18" charset="0"/>
              </a:rPr>
            </a:b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7799"/>
            <a:ext cx="4524667" cy="421791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778766"/>
            <a:ext cx="3429000" cy="435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57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80741"/>
            <a:ext cx="3694268" cy="554566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96076"/>
            <a:ext cx="421957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4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87" y="1700808"/>
            <a:ext cx="3096345" cy="23019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700808"/>
            <a:ext cx="3877275" cy="46851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156424"/>
            <a:ext cx="3168352" cy="22295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47664" y="692696"/>
            <a:ext cx="56218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Юрий Гаранин с семьей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69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>
            <a:noAutofit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sz="2000" b="1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27 марта 1968 года Ю. А. Гагарин погиб при невыясненных обстоятельствах вблизи деревни </a:t>
            </a:r>
            <a:r>
              <a:rPr lang="ru-RU" sz="2000" b="1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Новосёлово</a:t>
            </a:r>
            <a:r>
              <a:rPr lang="ru-RU" sz="2000" b="1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Киржачского</a:t>
            </a:r>
            <a:r>
              <a:rPr lang="ru-RU" sz="2000" b="1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района Владимирской области во время одного из тренировочных полётов вместе с военным лётчиком </a:t>
            </a:r>
            <a:br>
              <a:rPr lang="ru-RU" sz="2000" b="1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</a:br>
            <a:r>
              <a:rPr lang="ru-RU" sz="2000" b="1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В. С. </a:t>
            </a:r>
            <a:r>
              <a:rPr lang="ru-RU" sz="2000" b="1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Серёгиным</a:t>
            </a:r>
            <a:r>
              <a:rPr lang="ru-RU" sz="2000" b="1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.</a:t>
            </a:r>
            <a:r>
              <a:rPr lang="ru-RU" sz="3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40767"/>
            <a:ext cx="3995541" cy="409057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040767"/>
            <a:ext cx="3847789" cy="400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33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728192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Юрий Алексеевич Гагарин родился 9 марта 1934 года в селе </a:t>
            </a:r>
            <a:r>
              <a:rPr lang="ru-RU" sz="2800" dirty="0" err="1"/>
              <a:t>Клушино</a:t>
            </a:r>
            <a:r>
              <a:rPr lang="ru-RU" sz="2800" dirty="0"/>
              <a:t> </a:t>
            </a:r>
            <a:r>
              <a:rPr lang="ru-RU" sz="2800" dirty="0" err="1"/>
              <a:t>Гжатского</a:t>
            </a:r>
            <a:r>
              <a:rPr lang="ru-RU" sz="2800" dirty="0"/>
              <a:t> района Смоленской области, недалеко от города </a:t>
            </a:r>
            <a:r>
              <a:rPr lang="ru-RU" sz="2800" dirty="0" err="1"/>
              <a:t>Гжатск</a:t>
            </a:r>
            <a:r>
              <a:rPr lang="ru-RU" sz="2800" dirty="0"/>
              <a:t>, который ныне переименован в Гагарин.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8136904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853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Список используемой литературы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chemeClr val="accent2"/>
                </a:solidFill>
                <a:hlinkClick r:id="rId2"/>
              </a:rPr>
              <a:t>http</a:t>
            </a:r>
            <a:r>
              <a:rPr lang="en-US" dirty="0" smtClean="0">
                <a:solidFill>
                  <a:schemeClr val="accent2"/>
                </a:solidFill>
                <a:hlinkClick r:id="rId2"/>
              </a:rPr>
              <a:t>://</a:t>
            </a:r>
            <a:r>
              <a:rPr lang="en-US" dirty="0" smtClean="0">
                <a:solidFill>
                  <a:schemeClr val="accent2"/>
                </a:solidFill>
              </a:rPr>
              <a:t>www.tdk-valihanova.at.ua</a:t>
            </a:r>
            <a:endParaRPr lang="en-US" dirty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smtClean="0"/>
              <a:t>www.tdk-valihanova.at.ua</a:t>
            </a:r>
            <a:endParaRPr lang="ru-RU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70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76672"/>
            <a:ext cx="4320480" cy="5771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body" idx="2"/>
          </p:nvPr>
        </p:nvSpPr>
        <p:spPr>
          <a:xfrm>
            <a:off x="685800" y="0"/>
            <a:ext cx="2743200" cy="6248400"/>
          </a:xfrm>
        </p:spPr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1 </a:t>
            </a:r>
            <a:r>
              <a:rPr lang="ru-RU" sz="3200" dirty="0"/>
              <a:t>сентября 1941 года, пошёл в школу, </a:t>
            </a:r>
            <a:endParaRPr lang="ru-RU" sz="3200" dirty="0" smtClean="0"/>
          </a:p>
          <a:p>
            <a:r>
              <a:rPr lang="ru-RU" sz="3200" dirty="0" smtClean="0"/>
              <a:t>но </a:t>
            </a:r>
            <a:r>
              <a:rPr lang="ru-RU" sz="3200" dirty="0"/>
              <a:t>12 октября деревню заняли немцы и учёба прервалась. Два года деревня была оккупирована немцами. 		</a:t>
            </a:r>
          </a:p>
        </p:txBody>
      </p:sp>
    </p:spTree>
    <p:extLst>
      <p:ext uri="{BB962C8B-B14F-4D97-AF65-F5344CB8AC3E}">
        <p14:creationId xmlns:p14="http://schemas.microsoft.com/office/powerpoint/2010/main" val="118493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5"/>
            <a:ext cx="8229600" cy="1656185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200" dirty="0" smtClean="0"/>
              <a:t>9 </a:t>
            </a:r>
            <a:r>
              <a:rPr lang="ru-RU" sz="3200" dirty="0"/>
              <a:t>апреля 1943 года, деревню освободила Красная армия, и учёба в школе возобновилась. </a:t>
            </a:r>
            <a:r>
              <a:rPr lang="ru-RU" sz="3200" dirty="0" smtClean="0"/>
              <a:t>Землянка</a:t>
            </a:r>
            <a:r>
              <a:rPr lang="ru-RU" sz="3200" dirty="0"/>
              <a:t>, в которой в годы войны жила семья Гагариных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9685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5"/>
            <a:ext cx="7632848" cy="446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64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060848"/>
            <a:ext cx="7238923" cy="455145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8644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Юрий Гагарин (в первом ряду музыкантов второй справа)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трубач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в самодеятельном оркестре ремесленного училища в подмосковном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      городе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Люберцы</a:t>
            </a:r>
          </a:p>
        </p:txBody>
      </p:sp>
    </p:spTree>
    <p:extLst>
      <p:ext uri="{BB962C8B-B14F-4D97-AF65-F5344CB8AC3E}">
        <p14:creationId xmlns:p14="http://schemas.microsoft.com/office/powerpoint/2010/main" val="342381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/>
              <a:t>Молодой Юрий </a:t>
            </a:r>
            <a:r>
              <a:rPr lang="ru-RU" sz="4000" b="1" i="1" dirty="0" smtClean="0"/>
              <a:t>Гагарин</a:t>
            </a:r>
            <a:endParaRPr lang="ru-RU" sz="4000" b="1" i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264683"/>
            <a:ext cx="3528392" cy="5481725"/>
          </a:xfrm>
        </p:spPr>
      </p:pic>
    </p:spTree>
    <p:extLst>
      <p:ext uri="{BB962C8B-B14F-4D97-AF65-F5344CB8AC3E}">
        <p14:creationId xmlns:p14="http://schemas.microsoft.com/office/powerpoint/2010/main" val="348866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844824"/>
            <a:ext cx="3139134" cy="4724149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/>
            </a:r>
            <a:br>
              <a:rPr lang="ru-RU" b="1" dirty="0"/>
            </a:b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Гагарин — студент Саратовского индустриального техникума</a:t>
            </a:r>
          </a:p>
        </p:txBody>
      </p:sp>
    </p:spTree>
    <p:extLst>
      <p:ext uri="{BB962C8B-B14F-4D97-AF65-F5344CB8AC3E}">
        <p14:creationId xmlns:p14="http://schemas.microsoft.com/office/powerpoint/2010/main" val="261739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124744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Сержант Юрий Гагарин</a:t>
            </a:r>
            <a:br>
              <a:rPr lang="ru-RU" sz="36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>
                <a:latin typeface="Times New Roman" pitchFamily="18" charset="0"/>
                <a:cs typeface="Times New Roman" pitchFamily="18" charset="0"/>
              </a:rPr>
            </a:b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556792"/>
            <a:ext cx="3384506" cy="4911755"/>
          </a:xfrm>
        </p:spPr>
      </p:pic>
    </p:spTree>
    <p:extLst>
      <p:ext uri="{BB962C8B-B14F-4D97-AF65-F5344CB8AC3E}">
        <p14:creationId xmlns:p14="http://schemas.microsoft.com/office/powerpoint/2010/main" val="288391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699</TotalTime>
  <Words>270</Words>
  <Application>Microsoft Office PowerPoint</Application>
  <PresentationFormat>Экран (4:3)</PresentationFormat>
  <Paragraphs>35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Поток</vt:lpstr>
      <vt:lpstr>Юрий Гагарин – первый в космосе </vt:lpstr>
      <vt:lpstr>Презентация PowerPoint</vt:lpstr>
      <vt:lpstr>Юрий Алексеевич Гагарин родился 9 марта 1934 года в селе Клушино Гжатского района Смоленской области, недалеко от города Гжатск, который ныне переименован в Гагарин. </vt:lpstr>
      <vt:lpstr>Презентация PowerPoint</vt:lpstr>
      <vt:lpstr> 9 апреля 1943 года, деревню освободила Красная армия, и учёба в школе возобновилась. Землянка, в которой в годы войны жила семья Гагариных</vt:lpstr>
      <vt:lpstr>Юрий Гагарин (в первом ряду музыкантов второй справа) — трубач в самодеятельном оркестре ремесленного училища в подмосковном              городе Люберцы</vt:lpstr>
      <vt:lpstr>Молодой Юрий Гагарин</vt:lpstr>
      <vt:lpstr> Гагарин — студент Саратовского индустриального техникума</vt:lpstr>
      <vt:lpstr>Сержант Юрий Гагарин  </vt:lpstr>
      <vt:lpstr>Ю.А. Гагарин — курсант Саратовского авиационного училища, самостоятельные учебные полеты </vt:lpstr>
      <vt:lpstr>Ю.А. Гагарин в своем кабинете в Звездном городке</vt:lpstr>
      <vt:lpstr>Ю.А. Гагарин и С.П. Королев  на космодроме Байконур. Газета "Комсомольская правда" </vt:lpstr>
      <vt:lpstr>Перед стартом </vt:lpstr>
      <vt:lpstr>Перед стартом, в дороге</vt:lpstr>
      <vt:lpstr>Перед стартом — Главный конструктор напутствует Первого космонавта </vt:lpstr>
      <vt:lpstr>Перед посадкой в космический корабль </vt:lpstr>
      <vt:lpstr>Презентация PowerPoint</vt:lpstr>
      <vt:lpstr>Фото из космоса</vt:lpstr>
      <vt:lpstr>Презентация PowerPoint</vt:lpstr>
      <vt:lpstr>С радостью и гордостью встретила страна сообщение ТАСС о полете Юрия Гагарина </vt:lpstr>
      <vt:lpstr>Ю.А. Гагарин докладывает руководителям государства о завершении полета.  </vt:lpstr>
      <vt:lpstr>Встреча Юрия Гагарина </vt:lpstr>
      <vt:lpstr>Презентация PowerPoint</vt:lpstr>
      <vt:lpstr>Дорога в космос. Записки летчика-космонавта СССР </vt:lpstr>
      <vt:lpstr>Мемориальная доска в честь Гагарина в НАСА </vt:lpstr>
      <vt:lpstr>Юрий Гагарин — публикации в изданиях </vt:lpstr>
      <vt:lpstr>Презентация PowerPoint</vt:lpstr>
      <vt:lpstr>Презентация PowerPoint</vt:lpstr>
      <vt:lpstr>27 марта 1968 года Ю. А. Гагарин погиб при невыясненных обстоятельствах вблизи деревни Новосёлово Киржачского района Владимирской области во время одного из тренировочных полётов вместе с военным лётчиком  В. С. Серёгиным. </vt:lpstr>
      <vt:lpstr>Список используемой литературы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Novosibirsk</dc:title>
  <dc:creator>Максим</dc:creator>
  <cp:lastModifiedBy>BEST</cp:lastModifiedBy>
  <cp:revision>48</cp:revision>
  <dcterms:created xsi:type="dcterms:W3CDTF">2012-11-22T12:21:42Z</dcterms:created>
  <dcterms:modified xsi:type="dcterms:W3CDTF">2015-04-12T08:21:11Z</dcterms:modified>
</cp:coreProperties>
</file>