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60" r:id="rId5"/>
    <p:sldId id="262" r:id="rId6"/>
    <p:sldId id="263" r:id="rId7"/>
    <p:sldId id="264" r:id="rId8"/>
    <p:sldId id="261" r:id="rId9"/>
    <p:sldId id="265" r:id="rId10"/>
    <p:sldId id="268" r:id="rId11"/>
    <p:sldId id="266" r:id="rId12"/>
    <p:sldId id="267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9C51AC8-B3D2-444B-AC47-CC4905055606}" type="datetimeFigureOut">
              <a:rPr lang="ru-RU"/>
              <a:pPr>
                <a:defRPr/>
              </a:pPr>
              <a:t>22.10.2012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981ED69-4C36-4CBC-B410-3987E4A1E4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171AE-5976-4B68-B6A4-5A9C1BB8B226}" type="datetimeFigureOut">
              <a:rPr lang="ru-RU"/>
              <a:pPr>
                <a:defRPr/>
              </a:pPr>
              <a:t>22.10.2012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4E40D-D775-4BDE-8528-FCCD4F70CD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0B159-A3AA-422E-B59B-369064735837}" type="datetimeFigureOut">
              <a:rPr lang="ru-RU"/>
              <a:pPr>
                <a:defRPr/>
              </a:pPr>
              <a:t>22.10.2012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89C13-6B4A-4936-BC0F-41CBE1DC11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4B565-7420-497A-9C40-B6412180AD67}" type="datetimeFigureOut">
              <a:rPr lang="ru-RU"/>
              <a:pPr>
                <a:defRPr/>
              </a:pPr>
              <a:t>22.10.2012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B6F4F-D47D-4D4E-9CE6-A01C3A7506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C61D9-F965-40BA-B982-021391071030}" type="datetimeFigureOut">
              <a:rPr lang="ru-RU"/>
              <a:pPr>
                <a:defRPr/>
              </a:pPr>
              <a:t>22.10.2012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E5FF6-439E-43ED-83E3-419C3D5920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3B8E0-5470-4813-9FDA-E2BDF7291986}" type="datetimeFigureOut">
              <a:rPr lang="ru-RU"/>
              <a:pPr>
                <a:defRPr/>
              </a:pPr>
              <a:t>22.10.2012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F3939-5781-44F6-9F59-6FF9C38A22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0D955-3DD3-485F-AA6C-66AC72542C4B}" type="datetimeFigureOut">
              <a:rPr lang="ru-RU"/>
              <a:pPr>
                <a:defRPr/>
              </a:pPr>
              <a:t>22.10.2012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0B177-3154-4D03-8128-7E875E7A0F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0D255-63D9-4186-95C8-7C541D01E9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EB8E0-B2ED-439F-B187-0E745DB5C77B}" type="datetimeFigureOut">
              <a:rPr lang="ru-RU"/>
              <a:pPr>
                <a:defRPr/>
              </a:pPr>
              <a:t>22.10.2012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6A78B-7CEC-4B27-8ED4-7E20CD83E524}" type="datetimeFigureOut">
              <a:rPr lang="ru-RU"/>
              <a:pPr>
                <a:defRPr/>
              </a:pPr>
              <a:t>22.10.2012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83280-EBD6-4467-9752-0C90F329E2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7E450-42F2-45EC-BB03-38788297ED83}" type="datetimeFigureOut">
              <a:rPr lang="ru-RU"/>
              <a:pPr>
                <a:defRPr/>
              </a:pPr>
              <a:t>22.10.2012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406B9-180F-4BA6-BA7F-9FB4801CE6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BEBE4-A7B7-46FD-B8C9-72AE7294E8A4}" type="datetimeFigureOut">
              <a:rPr lang="ru-RU"/>
              <a:pPr>
                <a:defRPr/>
              </a:pPr>
              <a:t>22.10.2012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653C9-B94A-47E4-947F-E6B88464F8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2DBE5-D91D-43CF-AA04-671C7487297D}" type="datetimeFigureOut">
              <a:rPr lang="ru-RU"/>
              <a:pPr>
                <a:defRPr/>
              </a:pPr>
              <a:t>22.10.2012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A7C19-A080-4F7C-8DBB-94CE2B7281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8B6C27-57FE-4FE8-8A04-9DFD6842B5A8}" type="datetimeFigureOut">
              <a:rPr lang="ru-RU"/>
              <a:pPr>
                <a:defRPr/>
              </a:pPr>
              <a:t>22.10.2012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8088289-A16B-46F6-88AE-978B87F474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9" r:id="rId1"/>
    <p:sldLayoutId id="2147483691" r:id="rId2"/>
    <p:sldLayoutId id="2147483700" r:id="rId3"/>
    <p:sldLayoutId id="2147483692" r:id="rId4"/>
    <p:sldLayoutId id="2147483701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ransition spd="med">
    <p:diamond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008ABF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00729F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008ABF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008ABF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8_241%20(1).avi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&#1091;&#1089;&#1090;&#1088;&#1086;&#1081;&#1089;&#1090;&#1074;&#1086;%20&#1090;&#1088;&#1072;&#1085;&#1089;&#1092;.avi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hyperlink" Target="&#1088;&#1072;&#1073;&#1086;&#1090;&#1072;%20&#1090;&#1088;&#1072;&#1085;&#1089;&#1092;.avi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4"/>
            <a:ext cx="7772400" cy="3643338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Получение и передача переменного электрического тока. Трансформатор.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86063" y="1554163"/>
            <a:ext cx="3241675" cy="501808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/>
              <a:t>Схема передачи и распределения электроэнергии</a:t>
            </a:r>
            <a:endParaRPr lang="ru-RU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3" y="2646363"/>
            <a:ext cx="3810000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785813"/>
            <a:ext cx="414337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50" y="285750"/>
            <a:ext cx="1714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214313" y="0"/>
            <a:ext cx="814387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>
                <a:solidFill>
                  <a:schemeClr val="bg1"/>
                </a:solidFill>
                <a:latin typeface="Calibri" pitchFamily="34" charset="0"/>
              </a:rPr>
              <a:t>Применение в источниках питания.</a:t>
            </a:r>
          </a:p>
          <a:p>
            <a:r>
              <a:rPr lang="ru-RU" sz="2200">
                <a:solidFill>
                  <a:schemeClr val="bg1"/>
                </a:solidFill>
                <a:latin typeface="Calibri" pitchFamily="34" charset="0"/>
              </a:rPr>
              <a:t>Для питания разных узлов электроприборов требуются самые разнообразные напряжения. Например, в телевизоре используются напряжения от 5 вольт, для питания микросхем и транзисторов, до 20 киловольт, для питания анода кинескопа. Все эти напряжения получаются с помощью трансформаторов (напряжение 5 вольт с помощью сетевого трансформатора, напряжение 20 кВ с помощью строчного трансформатора). В компьютере также необходимы напряжения 5 и 12 вольт для питания разных блоков. Все эти напряжения преобразуются из напряжения электрической сети с помощью трансформатора со многими вторичными обмотками.</a:t>
            </a: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4643438"/>
            <a:ext cx="4643438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Прямоугольник 4"/>
          <p:cNvSpPr>
            <a:spLocks noChangeArrowheads="1"/>
          </p:cNvSpPr>
          <p:nvPr/>
        </p:nvSpPr>
        <p:spPr bwMode="auto">
          <a:xfrm>
            <a:off x="5072063" y="5072063"/>
            <a:ext cx="3643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Трансформаторные модули, разработанные для интернет телефонии и сетей интернет.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50" y="1143000"/>
            <a:ext cx="8572500" cy="5429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411" name="Рисунок 2" descr="Отсканировано 10.02.2010 13-3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638" y="1192213"/>
            <a:ext cx="5653087" cy="508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000232" y="142852"/>
            <a:ext cx="468109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 pitchFamily="34" charset="0"/>
                <a:cs typeface="+mn-cs"/>
              </a:rPr>
              <a:t>Реши  задачи .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642918"/>
            <a:ext cx="8229600" cy="472599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chemeClr val="bg1"/>
                </a:solidFill>
              </a:rPr>
              <a:t>Домашнее задание:</a:t>
            </a:r>
            <a:br>
              <a:rPr lang="ru-RU" smtClean="0">
                <a:solidFill>
                  <a:schemeClr val="bg1"/>
                </a:solidFill>
              </a:rPr>
            </a:br>
            <a:r>
              <a:rPr lang="ru-RU" smtClean="0">
                <a:solidFill>
                  <a:schemeClr val="bg1"/>
                </a:solidFill>
              </a:rPr>
              <a:t>§ 51</a:t>
            </a:r>
            <a:br>
              <a:rPr lang="ru-RU" smtClean="0">
                <a:solidFill>
                  <a:schemeClr val="bg1"/>
                </a:solidFill>
              </a:rPr>
            </a:br>
            <a:r>
              <a:rPr lang="ru-RU" smtClean="0">
                <a:solidFill>
                  <a:schemeClr val="bg1"/>
                </a:solidFill>
              </a:rPr>
              <a:t>Темы:  «Экологические проблемы, связанные с работой тепловых и гидроэлектростанций».</a:t>
            </a:r>
            <a:br>
              <a:rPr lang="ru-RU" smtClean="0">
                <a:solidFill>
                  <a:schemeClr val="bg1"/>
                </a:solidFill>
              </a:rPr>
            </a:br>
            <a:r>
              <a:rPr lang="ru-RU" smtClean="0">
                <a:solidFill>
                  <a:schemeClr val="bg1"/>
                </a:solidFill>
              </a:rPr>
              <a:t>«П.Н.Яблочков – изобретатель трансформатора».</a:t>
            </a:r>
            <a:br>
              <a:rPr lang="ru-RU" smtClean="0">
                <a:solidFill>
                  <a:schemeClr val="bg1"/>
                </a:solidFill>
              </a:rPr>
            </a:br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smtClean="0">
                <a:solidFill>
                  <a:schemeClr val="bg1"/>
                </a:solidFill>
              </a:rPr>
              <a:t>Электрический ток, периодически меняющийся со временем  по модулю и направлению, называется переменным током.</a:t>
            </a:r>
            <a:endParaRPr lang="ru-RU" sz="3200">
              <a:solidFill>
                <a:schemeClr val="bg1"/>
              </a:solidFill>
            </a:endParaRPr>
          </a:p>
        </p:txBody>
      </p:sp>
      <p:pic>
        <p:nvPicPr>
          <p:cNvPr id="7171" name="Picture 2" descr="http://class-fizika.narod.ru/9_class/33/1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25" y="2714625"/>
            <a:ext cx="6400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429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smtClean="0">
                <a:solidFill>
                  <a:schemeClr val="bg1"/>
                </a:solidFill>
              </a:rPr>
              <a:t>Для получения переменного тока используют в основном </a:t>
            </a:r>
            <a:r>
              <a:rPr lang="ru-RU" sz="3200" smtClean="0">
                <a:solidFill>
                  <a:srgbClr val="FF0000"/>
                </a:solidFill>
              </a:rPr>
              <a:t>электромеханические индукционные генераторы</a:t>
            </a:r>
            <a:r>
              <a:rPr lang="ru-RU" sz="3200" smtClean="0">
                <a:solidFill>
                  <a:schemeClr val="bg1"/>
                </a:solidFill>
              </a:rPr>
              <a:t>, т.е. устройства, в которых механическая энергия преобразуется в электрическую</a:t>
            </a:r>
            <a:r>
              <a:rPr lang="ru-RU" sz="2800" smtClean="0">
                <a:solidFill>
                  <a:schemeClr val="bg1"/>
                </a:solidFill>
              </a:rPr>
              <a:t>.</a:t>
            </a:r>
            <a:endParaRPr lang="ru-RU" sz="2800">
              <a:solidFill>
                <a:schemeClr val="bg1"/>
              </a:solidFill>
            </a:endParaRPr>
          </a:p>
        </p:txBody>
      </p:sp>
      <p:pic>
        <p:nvPicPr>
          <p:cNvPr id="8195" name="Picture 3" descr="вращение рамки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8" y="3357563"/>
            <a:ext cx="1927225" cy="286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уб 3"/>
          <p:cNvSpPr/>
          <p:nvPr/>
        </p:nvSpPr>
        <p:spPr>
          <a:xfrm>
            <a:off x="5857875" y="4500563"/>
            <a:ext cx="2143125" cy="85725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Куб 4"/>
          <p:cNvSpPr/>
          <p:nvPr/>
        </p:nvSpPr>
        <p:spPr>
          <a:xfrm>
            <a:off x="1000125" y="4357688"/>
            <a:ext cx="2143125" cy="857250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142852"/>
            <a:ext cx="594105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Impact" pitchFamily="34" charset="0"/>
                <a:cs typeface="+mn-cs"/>
              </a:rPr>
              <a:t>Генератор переменного тока</a:t>
            </a:r>
          </a:p>
        </p:txBody>
      </p:sp>
      <p:pic>
        <p:nvPicPr>
          <p:cNvPr id="9219" name="Picture 2" descr="генератор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5" y="1071563"/>
            <a:ext cx="8858250" cy="485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286861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smtClean="0">
                <a:solidFill>
                  <a:schemeClr val="bg1"/>
                </a:solidFill>
              </a:rPr>
              <a:t>На тепловых электростанциях ротор генератора вращается с помощью паровой турбины, на гидроэлектростанциях  с помощью водяной турбины.</a:t>
            </a:r>
            <a:br>
              <a:rPr lang="ru-RU" sz="2800" smtClean="0">
                <a:solidFill>
                  <a:schemeClr val="bg1"/>
                </a:solidFill>
              </a:rPr>
            </a:br>
            <a:r>
              <a:rPr lang="ru-RU" sz="2800">
                <a:solidFill>
                  <a:schemeClr val="bg1"/>
                </a:solidFill>
              </a:rPr>
              <a:t> </a:t>
            </a:r>
            <a:r>
              <a:rPr lang="ru-RU" sz="2800" smtClean="0">
                <a:solidFill>
                  <a:schemeClr val="bg1"/>
                </a:solidFill>
              </a:rPr>
              <a:t> На рисунке цифрой  1 обозначен статор, цифрой 2 – ротор, цифрой 3 – водяная турбина.</a:t>
            </a:r>
            <a:endParaRPr lang="ru-RU" sz="2800">
              <a:solidFill>
                <a:schemeClr val="bg1"/>
              </a:solidFill>
            </a:endParaRPr>
          </a:p>
        </p:txBody>
      </p:sp>
      <p:pic>
        <p:nvPicPr>
          <p:cNvPr id="10243" name="Picture 2" descr="C:\Users\A4F7~1\AppData\Local\Temp\_TS6F37.tmp\_TS2.tmp\Image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3071813"/>
            <a:ext cx="8143875" cy="336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19275" y="1554163"/>
            <a:ext cx="5657850" cy="452596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FF0000"/>
                </a:solidFill>
              </a:rPr>
              <a:t>Передача электроэнергии</a:t>
            </a:r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85750" y="571500"/>
            <a:ext cx="8358188" cy="5511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CCECFF"/>
              </a:buClr>
              <a:buFont typeface="Century Gothic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ru-RU" sz="2400" dirty="0">
              <a:latin typeface="Century Gothic" pitchFamily="32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CCECFF"/>
              </a:buClr>
              <a:buFont typeface="Century Gothic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ru-RU" sz="2400" dirty="0">
              <a:latin typeface="Century Gothic" pitchFamily="32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CCECFF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4000" dirty="0">
                <a:solidFill>
                  <a:srgbClr val="FF0000"/>
                </a:solidFill>
                <a:latin typeface="+mn-lt"/>
                <a:cs typeface="+mn-cs"/>
              </a:rPr>
              <a:t>Q= I</a:t>
            </a:r>
            <a:r>
              <a:rPr lang="en-US" sz="4000" baseline="30000" dirty="0">
                <a:solidFill>
                  <a:srgbClr val="FF0000"/>
                </a:solidFill>
                <a:latin typeface="+mn-lt"/>
                <a:cs typeface="+mn-cs"/>
              </a:rPr>
              <a:t>2</a:t>
            </a:r>
            <a:r>
              <a:rPr lang="en-US" sz="4000" dirty="0">
                <a:solidFill>
                  <a:srgbClr val="FF0000"/>
                </a:solidFill>
                <a:latin typeface="+mn-lt"/>
                <a:cs typeface="+mn-cs"/>
              </a:rPr>
              <a:t>Rt</a:t>
            </a:r>
            <a:endParaRPr lang="ru-RU" sz="4000" dirty="0">
              <a:solidFill>
                <a:srgbClr val="FF0000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CCECFF"/>
              </a:buClr>
              <a:buFont typeface="Century Gothic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Электрический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ток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нагревает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провода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линии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электропередачи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.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При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очень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большой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длине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линии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передача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энергии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может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стать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экономически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невыгодной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.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Снизить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сопротивление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линии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весьма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трудно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CCECFF"/>
              </a:buClr>
              <a:buFont typeface="Century Gothic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GB" sz="2400" dirty="0">
              <a:solidFill>
                <a:schemeClr val="bg1"/>
              </a:solidFill>
              <a:latin typeface="Century Gothic" pitchFamily="32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CCECFF"/>
              </a:buClr>
              <a:buFont typeface="Century Gothic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Для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сохранения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передаваемой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мощности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нужно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повысить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напряжение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в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линии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передачи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CCECFF"/>
              </a:buClr>
              <a:buFont typeface="Century Gothic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n-GB" sz="2400" dirty="0">
              <a:solidFill>
                <a:schemeClr val="bg1"/>
              </a:solidFill>
              <a:latin typeface="Century Gothic" pitchFamily="32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CCECFF"/>
              </a:buClr>
              <a:buFont typeface="Century Gothic" pitchFamily="32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Чем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длиннее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линия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передачи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,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тем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выгоднее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использовать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более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высокое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 </a:t>
            </a:r>
            <a:r>
              <a:rPr lang="en-GB" sz="2400" dirty="0" err="1">
                <a:solidFill>
                  <a:schemeClr val="bg1"/>
                </a:solidFill>
                <a:latin typeface="Century Gothic" pitchFamily="32" charset="0"/>
                <a:cs typeface="+mn-cs"/>
              </a:rPr>
              <a:t>напряжение</a:t>
            </a:r>
            <a:r>
              <a:rPr lang="en-GB" sz="2400" dirty="0">
                <a:solidFill>
                  <a:schemeClr val="bg1"/>
                </a:solidFill>
                <a:latin typeface="Century Gothic" pitchFamily="32" charset="0"/>
                <a:cs typeface="+mn-cs"/>
              </a:rPr>
              <a:t>.</a:t>
            </a:r>
            <a:r>
              <a:rPr lang="en-GB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 Gothic" pitchFamily="32" charset="0"/>
                <a:cs typeface="+mn-cs"/>
              </a:rPr>
              <a:t> 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chemeClr val="bg1"/>
                </a:solidFill>
                <a:hlinkClick r:id="rId2" action="ppaction://hlinkfile"/>
              </a:rPr>
              <a:t>Трансформатор.</a:t>
            </a:r>
            <a:endParaRPr lang="ru-RU">
              <a:solidFill>
                <a:schemeClr val="bg1"/>
              </a:solidFill>
            </a:endParaRPr>
          </a:p>
        </p:txBody>
      </p:sp>
      <p:pic>
        <p:nvPicPr>
          <p:cNvPr id="3" name="Picture 3" descr="C:\Documents and Settings\1\Мои документы\Трансформато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71612"/>
            <a:ext cx="4071966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8" y="1643063"/>
            <a:ext cx="4572000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468438" y="1857375"/>
          <a:ext cx="5961062" cy="1916113"/>
        </p:xfrm>
        <a:graphic>
          <a:graphicData uri="http://schemas.openxmlformats.org/presentationml/2006/ole">
            <p:oleObj spid="_x0000_s1026" name="Формула" r:id="rId3" imgW="1206500" imgH="431800" progId="Equation.3">
              <p:embed/>
            </p:oleObj>
          </a:graphicData>
        </a:graphic>
      </p:graphicFrame>
      <p:sp>
        <p:nvSpPr>
          <p:cNvPr id="1028" name="Прямоугольник 7"/>
          <p:cNvSpPr>
            <a:spLocks noChangeArrowheads="1"/>
          </p:cNvSpPr>
          <p:nvPr/>
        </p:nvSpPr>
        <p:spPr bwMode="auto">
          <a:xfrm>
            <a:off x="1071563" y="428625"/>
            <a:ext cx="70881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FF0000"/>
                </a:solidFill>
                <a:latin typeface="Calibri" pitchFamily="34" charset="0"/>
              </a:rPr>
              <a:t>Коэффициент </a:t>
            </a:r>
            <a:r>
              <a:rPr lang="ru-RU" sz="4000" b="1">
                <a:solidFill>
                  <a:srgbClr val="FF0000"/>
                </a:solidFill>
                <a:latin typeface="Calibri" pitchFamily="34" charset="0"/>
                <a:hlinkClick r:id="rId4" action="ppaction://hlinkfile"/>
              </a:rPr>
              <a:t>трансформации </a:t>
            </a:r>
            <a:endParaRPr lang="ru-RU" sz="40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029" name="Rectangle 7"/>
          <p:cNvSpPr>
            <a:spLocks noChangeArrowheads="1"/>
          </p:cNvSpPr>
          <p:nvPr/>
        </p:nvSpPr>
        <p:spPr bwMode="auto">
          <a:xfrm>
            <a:off x="1071563" y="5143500"/>
            <a:ext cx="33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400" b="1">
                <a:latin typeface="Calibri" pitchFamily="34" charset="0"/>
                <a:cs typeface="Times New Roman" pitchFamily="18" charset="0"/>
              </a:rPr>
              <a:t>   </a:t>
            </a:r>
            <a:endParaRPr lang="ru-RU">
              <a:latin typeface="Calibri" pitchFamily="34" charset="0"/>
            </a:endParaRPr>
          </a:p>
        </p:txBody>
      </p:sp>
      <p:sp>
        <p:nvSpPr>
          <p:cNvPr id="1030" name="Rectangle 9"/>
          <p:cNvSpPr>
            <a:spLocks noChangeArrowheads="1"/>
          </p:cNvSpPr>
          <p:nvPr/>
        </p:nvSpPr>
        <p:spPr bwMode="auto">
          <a:xfrm>
            <a:off x="142875" y="4572000"/>
            <a:ext cx="8858250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Вывод: 1)</a:t>
            </a:r>
            <a:r>
              <a:rPr lang="ru-RU" sz="32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32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K</a:t>
            </a:r>
            <a:r>
              <a:rPr lang="ru-RU" sz="32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&lt;1</a:t>
            </a:r>
            <a:r>
              <a:rPr lang="ru-RU" sz="32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,если </a:t>
            </a:r>
            <a:r>
              <a:rPr lang="en-US" sz="32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N</a:t>
            </a:r>
            <a:r>
              <a:rPr lang="ru-RU" sz="3200" baseline="-300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2</a:t>
            </a:r>
            <a:r>
              <a:rPr lang="ru-RU" sz="32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&gt;</a:t>
            </a:r>
            <a:r>
              <a:rPr lang="en-US" sz="32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N</a:t>
            </a:r>
            <a:r>
              <a:rPr lang="ru-RU" sz="3200" baseline="-300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1</a:t>
            </a:r>
            <a:r>
              <a:rPr lang="ru-RU" sz="32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 или </a:t>
            </a:r>
            <a:r>
              <a:rPr lang="en-US" sz="32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U</a:t>
            </a:r>
            <a:r>
              <a:rPr lang="ru-RU" sz="3200" baseline="-300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2</a:t>
            </a:r>
            <a:r>
              <a:rPr lang="ru-RU" sz="32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&gt;</a:t>
            </a:r>
            <a:r>
              <a:rPr lang="en-US" sz="32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U</a:t>
            </a:r>
            <a:r>
              <a:rPr lang="ru-RU" sz="3200" baseline="-300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1 </a:t>
            </a:r>
            <a:r>
              <a:rPr lang="ru-RU" sz="32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–повышает </a:t>
            </a:r>
            <a:r>
              <a:rPr lang="en-US" sz="32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U</a:t>
            </a:r>
            <a:r>
              <a:rPr lang="ru-RU" sz="32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.</a:t>
            </a:r>
            <a:endParaRPr lang="ru-RU" sz="3200">
              <a:solidFill>
                <a:schemeClr val="bg1"/>
              </a:solidFill>
              <a:latin typeface="Calibri" pitchFamily="34" charset="0"/>
            </a:endParaRPr>
          </a:p>
          <a:p>
            <a:pPr eaLnBrk="0" hangingPunct="0"/>
            <a:r>
              <a:rPr lang="ru-RU" sz="32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 sz="32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2)</a:t>
            </a:r>
            <a:r>
              <a:rPr lang="ru-RU" sz="32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en-US" sz="32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K</a:t>
            </a:r>
            <a:r>
              <a:rPr lang="ru-RU" sz="32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&gt;1, </a:t>
            </a:r>
            <a:r>
              <a:rPr lang="ru-RU" sz="32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если</a:t>
            </a:r>
            <a:r>
              <a:rPr lang="ru-RU" sz="3200" b="1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32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N</a:t>
            </a:r>
            <a:r>
              <a:rPr lang="ru-RU" sz="3200" baseline="-300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2</a:t>
            </a:r>
            <a:r>
              <a:rPr lang="ru-RU" sz="32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&lt;</a:t>
            </a:r>
            <a:r>
              <a:rPr lang="en-US" sz="32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N</a:t>
            </a:r>
            <a:r>
              <a:rPr lang="ru-RU" sz="3200" baseline="-300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1 </a:t>
            </a:r>
            <a:r>
              <a:rPr lang="ru-RU" sz="32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или </a:t>
            </a:r>
            <a:r>
              <a:rPr lang="en-US" sz="32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U</a:t>
            </a:r>
            <a:r>
              <a:rPr lang="ru-RU" sz="3200" baseline="-300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2</a:t>
            </a:r>
            <a:r>
              <a:rPr lang="ru-RU" sz="32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&lt;</a:t>
            </a:r>
            <a:r>
              <a:rPr lang="en-US" sz="32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U</a:t>
            </a:r>
            <a:r>
              <a:rPr lang="ru-RU" sz="3200" baseline="-300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1</a:t>
            </a:r>
            <a:r>
              <a:rPr lang="ru-RU" sz="32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 – понижает </a:t>
            </a:r>
            <a:r>
              <a:rPr lang="en-US" sz="32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U</a:t>
            </a:r>
            <a:r>
              <a:rPr lang="ru-RU" sz="32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.       </a:t>
            </a:r>
            <a:r>
              <a:rPr lang="ru-RU" sz="3200">
                <a:latin typeface="Calibri" pitchFamily="34" charset="0"/>
                <a:cs typeface="Times New Roman" pitchFamily="18" charset="0"/>
              </a:rPr>
              <a:t>                 </a:t>
            </a:r>
            <a:endParaRPr lang="ru-RU" sz="3200">
              <a:latin typeface="Calibri" pitchFamily="34" charset="0"/>
            </a:endParaRPr>
          </a:p>
          <a:p>
            <a:pPr eaLnBrk="0" hangingPunct="0"/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65</TotalTime>
  <Words>283</Words>
  <Application>Microsoft Office PowerPoint</Application>
  <PresentationFormat>Экран (4:3)</PresentationFormat>
  <Paragraphs>25</Paragraphs>
  <Slides>14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Бумажная</vt:lpstr>
      <vt:lpstr>Формула</vt:lpstr>
      <vt:lpstr>Получение и передача переменного электрического тока. Трансформатор.</vt:lpstr>
      <vt:lpstr>Электрический ток, периодически меняющийся со временем  по модулю и направлению, называется переменным током.</vt:lpstr>
      <vt:lpstr>Для получения переменного тока используют в основном электромеханические индукционные генераторы, т.е. устройства, в которых механическая энергия преобразуется в электрическую.</vt:lpstr>
      <vt:lpstr>Слайд 4</vt:lpstr>
      <vt:lpstr>На тепловых электростанциях ротор генератора вращается с помощью паровой турбины, на гидроэлектростанциях  с помощью водяной турбины.   На рисунке цифрой  1 обозначен статор, цифрой 2 – ротор, цифрой 3 – водяная турбина.</vt:lpstr>
      <vt:lpstr>Передача электроэнергии</vt:lpstr>
      <vt:lpstr>Слайд 7</vt:lpstr>
      <vt:lpstr>Трансформатор.</vt:lpstr>
      <vt:lpstr>Слайд 9</vt:lpstr>
      <vt:lpstr>Схема передачи и распределения электроэнергии</vt:lpstr>
      <vt:lpstr>Слайд 11</vt:lpstr>
      <vt:lpstr>Слайд 12</vt:lpstr>
      <vt:lpstr>Слайд 13</vt:lpstr>
      <vt:lpstr>Домашнее задание: § 51 Темы:  «Экологические проблемы, связанные с работой тепловых и гидроэлектростанций». «П.Н.Яблочков – изобретатель трансформатора».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Получение и передача переменного электрического тока. Трансформатор.</dc:title>
  <dc:creator>Андрей</dc:creator>
  <cp:lastModifiedBy>Николай</cp:lastModifiedBy>
  <cp:revision>11</cp:revision>
  <dcterms:created xsi:type="dcterms:W3CDTF">2012-02-26T14:39:36Z</dcterms:created>
  <dcterms:modified xsi:type="dcterms:W3CDTF">2012-10-22T05:32:22Z</dcterms:modified>
</cp:coreProperties>
</file>